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4037" r:id="rId2"/>
    <p:sldMasterId id="2147484038" r:id="rId3"/>
    <p:sldMasterId id="2147484545" r:id="rId4"/>
  </p:sldMasterIdLst>
  <p:notesMasterIdLst>
    <p:notesMasterId r:id="rId58"/>
  </p:notesMasterIdLst>
  <p:handoutMasterIdLst>
    <p:handoutMasterId r:id="rId59"/>
  </p:handoutMasterIdLst>
  <p:sldIdLst>
    <p:sldId id="258" r:id="rId5"/>
    <p:sldId id="473" r:id="rId6"/>
    <p:sldId id="738" r:id="rId7"/>
    <p:sldId id="697" r:id="rId8"/>
    <p:sldId id="740" r:id="rId9"/>
    <p:sldId id="817" r:id="rId10"/>
    <p:sldId id="819" r:id="rId11"/>
    <p:sldId id="818" r:id="rId12"/>
    <p:sldId id="798" r:id="rId13"/>
    <p:sldId id="811" r:id="rId14"/>
    <p:sldId id="812" r:id="rId15"/>
    <p:sldId id="820" r:id="rId16"/>
    <p:sldId id="821" r:id="rId17"/>
    <p:sldId id="822" r:id="rId18"/>
    <p:sldId id="799" r:id="rId19"/>
    <p:sldId id="813" r:id="rId20"/>
    <p:sldId id="814" r:id="rId21"/>
    <p:sldId id="827" r:id="rId22"/>
    <p:sldId id="825" r:id="rId23"/>
    <p:sldId id="828" r:id="rId24"/>
    <p:sldId id="749" r:id="rId25"/>
    <p:sldId id="752" r:id="rId26"/>
    <p:sldId id="816" r:id="rId27"/>
    <p:sldId id="830" r:id="rId28"/>
    <p:sldId id="829" r:id="rId29"/>
    <p:sldId id="843" r:id="rId30"/>
    <p:sldId id="757" r:id="rId31"/>
    <p:sldId id="832" r:id="rId32"/>
    <p:sldId id="801" r:id="rId33"/>
    <p:sldId id="802" r:id="rId34"/>
    <p:sldId id="760" r:id="rId35"/>
    <p:sldId id="761" r:id="rId36"/>
    <p:sldId id="803" r:id="rId37"/>
    <p:sldId id="763" r:id="rId38"/>
    <p:sldId id="804" r:id="rId39"/>
    <p:sldId id="833" r:id="rId40"/>
    <p:sldId id="805" r:id="rId41"/>
    <p:sldId id="806" r:id="rId42"/>
    <p:sldId id="834" r:id="rId43"/>
    <p:sldId id="838" r:id="rId44"/>
    <p:sldId id="839" r:id="rId45"/>
    <p:sldId id="835" r:id="rId46"/>
    <p:sldId id="815" r:id="rId47"/>
    <p:sldId id="768" r:id="rId48"/>
    <p:sldId id="807" r:id="rId49"/>
    <p:sldId id="808" r:id="rId50"/>
    <p:sldId id="809" r:id="rId51"/>
    <p:sldId id="810" r:id="rId52"/>
    <p:sldId id="842" r:id="rId53"/>
    <p:sldId id="841" r:id="rId54"/>
    <p:sldId id="845" r:id="rId55"/>
    <p:sldId id="844" r:id="rId56"/>
    <p:sldId id="779" r:id="rId57"/>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itchFamily="-107" charset="0"/>
        <a:ea typeface="MS PGothic" pitchFamily="34" charset="-128"/>
        <a:cs typeface="MS PGothic" pitchFamily="34" charset="-128"/>
      </a:defRPr>
    </a:lvl1pPr>
    <a:lvl2pPr marL="457200" algn="l" defTabSz="457200" rtl="0" eaLnBrk="0" fontAlgn="base" hangingPunct="0">
      <a:spcBef>
        <a:spcPct val="0"/>
      </a:spcBef>
      <a:spcAft>
        <a:spcPct val="0"/>
      </a:spcAft>
      <a:defRPr kern="1200">
        <a:solidFill>
          <a:schemeClr val="tx1"/>
        </a:solidFill>
        <a:latin typeface="Calibri" pitchFamily="-107" charset="0"/>
        <a:ea typeface="MS PGothic" pitchFamily="34" charset="-128"/>
        <a:cs typeface="MS PGothic" pitchFamily="34" charset="-128"/>
      </a:defRPr>
    </a:lvl2pPr>
    <a:lvl3pPr marL="914400" algn="l" defTabSz="457200" rtl="0" eaLnBrk="0" fontAlgn="base" hangingPunct="0">
      <a:spcBef>
        <a:spcPct val="0"/>
      </a:spcBef>
      <a:spcAft>
        <a:spcPct val="0"/>
      </a:spcAft>
      <a:defRPr kern="1200">
        <a:solidFill>
          <a:schemeClr val="tx1"/>
        </a:solidFill>
        <a:latin typeface="Calibri" pitchFamily="-107" charset="0"/>
        <a:ea typeface="MS PGothic" pitchFamily="34" charset="-128"/>
        <a:cs typeface="MS PGothic" pitchFamily="34" charset="-128"/>
      </a:defRPr>
    </a:lvl3pPr>
    <a:lvl4pPr marL="1371600" algn="l" defTabSz="457200" rtl="0" eaLnBrk="0" fontAlgn="base" hangingPunct="0">
      <a:spcBef>
        <a:spcPct val="0"/>
      </a:spcBef>
      <a:spcAft>
        <a:spcPct val="0"/>
      </a:spcAft>
      <a:defRPr kern="1200">
        <a:solidFill>
          <a:schemeClr val="tx1"/>
        </a:solidFill>
        <a:latin typeface="Calibri" pitchFamily="-107" charset="0"/>
        <a:ea typeface="MS PGothic" pitchFamily="34" charset="-128"/>
        <a:cs typeface="MS PGothic" pitchFamily="34" charset="-128"/>
      </a:defRPr>
    </a:lvl4pPr>
    <a:lvl5pPr marL="1828800" algn="l" defTabSz="457200" rtl="0" eaLnBrk="0" fontAlgn="base" hangingPunct="0">
      <a:spcBef>
        <a:spcPct val="0"/>
      </a:spcBef>
      <a:spcAft>
        <a:spcPct val="0"/>
      </a:spcAft>
      <a:defRPr kern="1200">
        <a:solidFill>
          <a:schemeClr val="tx1"/>
        </a:solidFill>
        <a:latin typeface="Calibri" pitchFamily="-107" charset="0"/>
        <a:ea typeface="MS PGothic" pitchFamily="34" charset="-128"/>
        <a:cs typeface="MS PGothic" pitchFamily="34" charset="-128"/>
      </a:defRPr>
    </a:lvl5pPr>
    <a:lvl6pPr marL="2286000" algn="l" defTabSz="457200" rtl="0" eaLnBrk="1" latinLnBrk="0" hangingPunct="1">
      <a:defRPr kern="1200">
        <a:solidFill>
          <a:schemeClr val="tx1"/>
        </a:solidFill>
        <a:latin typeface="Calibri" pitchFamily="-107" charset="0"/>
        <a:ea typeface="MS PGothic" pitchFamily="34" charset="-128"/>
        <a:cs typeface="MS PGothic" pitchFamily="34" charset="-128"/>
      </a:defRPr>
    </a:lvl6pPr>
    <a:lvl7pPr marL="2743200" algn="l" defTabSz="457200" rtl="0" eaLnBrk="1" latinLnBrk="0" hangingPunct="1">
      <a:defRPr kern="1200">
        <a:solidFill>
          <a:schemeClr val="tx1"/>
        </a:solidFill>
        <a:latin typeface="Calibri" pitchFamily="-107" charset="0"/>
        <a:ea typeface="MS PGothic" pitchFamily="34" charset="-128"/>
        <a:cs typeface="MS PGothic" pitchFamily="34" charset="-128"/>
      </a:defRPr>
    </a:lvl7pPr>
    <a:lvl8pPr marL="3200400" algn="l" defTabSz="457200" rtl="0" eaLnBrk="1" latinLnBrk="0" hangingPunct="1">
      <a:defRPr kern="1200">
        <a:solidFill>
          <a:schemeClr val="tx1"/>
        </a:solidFill>
        <a:latin typeface="Calibri" pitchFamily="-107" charset="0"/>
        <a:ea typeface="MS PGothic" pitchFamily="34" charset="-128"/>
        <a:cs typeface="MS PGothic" pitchFamily="34" charset="-128"/>
      </a:defRPr>
    </a:lvl8pPr>
    <a:lvl9pPr marL="3657600" algn="l" defTabSz="457200" rtl="0" eaLnBrk="1" latinLnBrk="0" hangingPunct="1">
      <a:defRPr kern="1200">
        <a:solidFill>
          <a:schemeClr val="tx1"/>
        </a:solidFill>
        <a:latin typeface="Calibri" pitchFamily="-107" charset="0"/>
        <a:ea typeface="MS PGothic" pitchFamily="34" charset="-128"/>
        <a:cs typeface="MS PGothic" pitchFamily="34"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9900"/>
    <a:srgbClr val="008000"/>
    <a:srgbClr val="33CC33"/>
    <a:srgbClr val="7FDF3E"/>
    <a:srgbClr val="FF280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71" autoAdjust="0"/>
    <p:restoredTop sz="77896" autoAdjust="0"/>
  </p:normalViewPr>
  <p:slideViewPr>
    <p:cSldViewPr snapToGrid="0">
      <p:cViewPr>
        <p:scale>
          <a:sx n="100" d="100"/>
          <a:sy n="100" d="100"/>
        </p:scale>
        <p:origin x="2560" y="17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p:scale>
          <a:sx n="140" d="100"/>
          <a:sy n="140" d="100"/>
        </p:scale>
        <p:origin x="-1644" y="195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63" Type="http://schemas.openxmlformats.org/officeDocument/2006/relationships/tableStyles" Target="tableStyles.xml"/><Relationship Id="rId50" Type="http://schemas.openxmlformats.org/officeDocument/2006/relationships/slide" Target="slides/slide46.xml"/><Relationship Id="rId51" Type="http://schemas.openxmlformats.org/officeDocument/2006/relationships/slide" Target="slides/slide47.xml"/><Relationship Id="rId52" Type="http://schemas.openxmlformats.org/officeDocument/2006/relationships/slide" Target="slides/slide48.xml"/><Relationship Id="rId53" Type="http://schemas.openxmlformats.org/officeDocument/2006/relationships/slide" Target="slides/slide49.xml"/><Relationship Id="rId54" Type="http://schemas.openxmlformats.org/officeDocument/2006/relationships/slide" Target="slides/slide50.xml"/><Relationship Id="rId55" Type="http://schemas.openxmlformats.org/officeDocument/2006/relationships/slide" Target="slides/slide51.xml"/><Relationship Id="rId56" Type="http://schemas.openxmlformats.org/officeDocument/2006/relationships/slide" Target="slides/slide52.xml"/><Relationship Id="rId57" Type="http://schemas.openxmlformats.org/officeDocument/2006/relationships/slide" Target="slides/slide53.xml"/><Relationship Id="rId58" Type="http://schemas.openxmlformats.org/officeDocument/2006/relationships/notesMaster" Target="notesMasters/notesMaster1.xml"/><Relationship Id="rId59" Type="http://schemas.openxmlformats.org/officeDocument/2006/relationships/handoutMaster" Target="handoutMasters/handoutMaster1.xml"/><Relationship Id="rId40" Type="http://schemas.openxmlformats.org/officeDocument/2006/relationships/slide" Target="slides/slide36.xml"/><Relationship Id="rId41" Type="http://schemas.openxmlformats.org/officeDocument/2006/relationships/slide" Target="slides/slide37.xml"/><Relationship Id="rId42" Type="http://schemas.openxmlformats.org/officeDocument/2006/relationships/slide" Target="slides/slide38.xml"/><Relationship Id="rId43" Type="http://schemas.openxmlformats.org/officeDocument/2006/relationships/slide" Target="slides/slide39.xml"/><Relationship Id="rId44" Type="http://schemas.openxmlformats.org/officeDocument/2006/relationships/slide" Target="slides/slide40.xml"/><Relationship Id="rId45" Type="http://schemas.openxmlformats.org/officeDocument/2006/relationships/slide" Target="slides/slide41.xml"/><Relationship Id="rId46" Type="http://schemas.openxmlformats.org/officeDocument/2006/relationships/slide" Target="slides/slide42.xml"/><Relationship Id="rId47" Type="http://schemas.openxmlformats.org/officeDocument/2006/relationships/slide" Target="slides/slide43.xml"/><Relationship Id="rId48" Type="http://schemas.openxmlformats.org/officeDocument/2006/relationships/slide" Target="slides/slide44.xml"/><Relationship Id="rId49" Type="http://schemas.openxmlformats.org/officeDocument/2006/relationships/slide" Target="slides/slide45.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60" Type="http://schemas.openxmlformats.org/officeDocument/2006/relationships/presProps" Target="presProps.xml"/><Relationship Id="rId61" Type="http://schemas.openxmlformats.org/officeDocument/2006/relationships/viewProps" Target="viewProps.xml"/><Relationship Id="rId62" Type="http://schemas.openxmlformats.org/officeDocument/2006/relationships/theme" Target="theme/theme1.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a:latin typeface="Calibri" charset="0"/>
                <a:ea typeface="MS PGothic" charset="-128"/>
                <a:cs typeface="+mn-cs"/>
              </a:defRPr>
            </a:lvl1pPr>
          </a:lstStyle>
          <a:p>
            <a:pPr>
              <a:defRPr/>
            </a:pPr>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fld id="{982A9A8A-5901-EC4C-ACA8-82FB718EF2C1}" type="datetimeFigureOut">
              <a:rPr lang="en-US"/>
              <a:pPr/>
              <a:t>3/29/17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hangingPunct="1">
              <a:defRPr sz="1200">
                <a:latin typeface="Calibri" charset="0"/>
                <a:ea typeface="MS PGothic" charset="-128"/>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0E1CF43B-52B5-2240-B139-CCC6F85BC078}" type="slidenum">
              <a:rPr lang="en-US"/>
              <a:pPr/>
              <a:t>‹#›</a:t>
            </a:fld>
            <a:endParaRPr lang="en-US"/>
          </a:p>
        </p:txBody>
      </p:sp>
    </p:spTree>
    <p:extLst>
      <p:ext uri="{BB962C8B-B14F-4D97-AF65-F5344CB8AC3E}">
        <p14:creationId xmlns:p14="http://schemas.microsoft.com/office/powerpoint/2010/main" val="7666633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p:txBody>
      </p:sp>
    </p:spTree>
    <p:extLst>
      <p:ext uri="{BB962C8B-B14F-4D97-AF65-F5344CB8AC3E}">
        <p14:creationId xmlns:p14="http://schemas.microsoft.com/office/powerpoint/2010/main" val="2691322657"/>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pitchFamily="34" charset="-128"/>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pitchFamily="34" charset="-128"/>
      </a:defRPr>
    </a:lvl2pPr>
    <a:lvl3pPr marL="1143000" indent="-228600" algn="l" defTabSz="457200" rtl="0" eaLnBrk="0" fontAlgn="base" hangingPunct="0">
      <a:spcBef>
        <a:spcPct val="30000"/>
      </a:spcBef>
      <a:spcAft>
        <a:spcPct val="0"/>
      </a:spcAft>
      <a:defRPr sz="1200" kern="1200">
        <a:solidFill>
          <a:schemeClr val="tx1"/>
        </a:solidFill>
        <a:latin typeface="+mn-lt"/>
        <a:ea typeface="ヒラギノ角ゴ Pro W3" pitchFamily="-111" charset="-128"/>
        <a:cs typeface="ヒラギノ角ゴ Pro W3" pitchFamily="-111" charset="-128"/>
      </a:defRPr>
    </a:lvl3pPr>
    <a:lvl4pPr marL="1600200" indent="-228600" algn="l" defTabSz="457200" rtl="0" eaLnBrk="0" fontAlgn="base" hangingPunct="0">
      <a:spcBef>
        <a:spcPct val="30000"/>
      </a:spcBef>
      <a:spcAft>
        <a:spcPct val="0"/>
      </a:spcAft>
      <a:defRPr sz="1200" kern="1200">
        <a:solidFill>
          <a:schemeClr val="tx1"/>
        </a:solidFill>
        <a:latin typeface="+mn-lt"/>
        <a:ea typeface="ヒラギノ角ゴ Pro W3" pitchFamily="-111" charset="-128"/>
        <a:cs typeface="ヒラギノ角ゴ Pro W3" charset="0"/>
      </a:defRPr>
    </a:lvl4pPr>
    <a:lvl5pPr marL="2057400" indent="-2286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pitchFamily="34"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r>
              <a:rPr lang="en-US" b="1" i="1" dirty="0"/>
              <a:t>Pre-class music:</a:t>
            </a:r>
            <a:r>
              <a:rPr lang="en-US" dirty="0"/>
              <a:t> “Father Christmas” by The Kinks </a:t>
            </a:r>
            <a:r>
              <a:rPr lang="en-US" dirty="0" smtClean="0"/>
              <a:t>(See Tip </a:t>
            </a:r>
            <a:r>
              <a:rPr lang="en-US" dirty="0"/>
              <a:t>#163)</a:t>
            </a:r>
          </a:p>
          <a:p>
            <a:endParaRPr lang="en-US" dirty="0"/>
          </a:p>
          <a:p>
            <a:r>
              <a:rPr lang="en-US" dirty="0"/>
              <a:t>This song is a good example of the deadweight loss of gift giving, because the kids in the song prefer cash to gifts for Christmas. After playing this song for students, you could open up a discussion by asking them to think about the gifts they’ve received in the past year. </a:t>
            </a:r>
          </a:p>
          <a:p>
            <a:pPr marL="171450" indent="-171450">
              <a:buFont typeface="Arial" charset="0"/>
              <a:buChar char="•"/>
            </a:pPr>
            <a:r>
              <a:rPr lang="en-US" dirty="0"/>
              <a:t>Ask students to estimate the market value of those gifts. </a:t>
            </a:r>
          </a:p>
          <a:p>
            <a:pPr marL="171450" indent="-171450">
              <a:buFont typeface="Arial" charset="0"/>
              <a:buChar char="•"/>
            </a:pPr>
            <a:r>
              <a:rPr lang="en-US" dirty="0"/>
              <a:t>Then ask whether they would have preferred the gifts or the cash value. </a:t>
            </a:r>
          </a:p>
          <a:p>
            <a:pPr marL="628650" lvl="1" indent="-171450">
              <a:buFontTx/>
              <a:buChar char="•"/>
            </a:pPr>
            <a:r>
              <a:rPr lang="en-US" dirty="0"/>
              <a:t>If for some, cash is preferable, why not just give people cash?</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70659"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r>
              <a:rPr lang="en-US" b="1" i="1" dirty="0"/>
              <a:t>Image: </a:t>
            </a:r>
            <a:r>
              <a:rPr lang="en-US" dirty="0"/>
              <a:t>Animated Figure 5.2A</a:t>
            </a:r>
          </a:p>
          <a:p>
            <a:pPr eaLnBrk="1" hangingPunct="1">
              <a:spcBef>
                <a:spcPct val="0"/>
              </a:spcBef>
            </a:pPr>
            <a:endParaRPr lang="en-US" b="1" i="1" dirty="0"/>
          </a:p>
          <a:p>
            <a:pPr eaLnBrk="1" hangingPunct="1">
              <a:spcBef>
                <a:spcPct val="0"/>
              </a:spcBef>
            </a:pPr>
            <a:r>
              <a:rPr lang="en-US" b="1" i="1" dirty="0"/>
              <a:t>Lecture notes:</a:t>
            </a:r>
            <a:endParaRPr lang="en-US" b="1" dirty="0"/>
          </a:p>
          <a:p>
            <a:r>
              <a:rPr lang="en-US" dirty="0"/>
              <a:t>Consumer surplus when the price is $175.</a:t>
            </a:r>
          </a:p>
          <a:p>
            <a:endParaRPr lang="en-US" dirty="0"/>
          </a:p>
          <a:p>
            <a:r>
              <a:rPr lang="en-US" dirty="0"/>
              <a:t>First click: </a:t>
            </a:r>
          </a:p>
          <a:p>
            <a:pPr marL="171450" indent="-171450">
              <a:buFont typeface="Arial" charset="0"/>
              <a:buChar char="•"/>
            </a:pPr>
            <a:r>
              <a:rPr lang="en-US" dirty="0"/>
              <a:t>Labels Beanie’s CS.</a:t>
            </a:r>
          </a:p>
          <a:p>
            <a:pPr marL="171450" indent="-171450">
              <a:buFont typeface="Arial" charset="0"/>
              <a:buChar char="•"/>
            </a:pPr>
            <a:r>
              <a:rPr lang="en-US" dirty="0"/>
              <a:t>$175 is less than Beanie’s WTP, so he buys.</a:t>
            </a:r>
          </a:p>
          <a:p>
            <a:pPr marL="171450" indent="-171450">
              <a:buFont typeface="Arial" charset="0"/>
              <a:buChar char="•"/>
            </a:pPr>
            <a:r>
              <a:rPr lang="en-US" dirty="0"/>
              <a:t>By buying the textbook, Beanie is better off by $25.</a:t>
            </a:r>
          </a:p>
          <a:p>
            <a:pPr marL="628650" lvl="1" indent="-171450">
              <a:buFont typeface="Arial" charset="0"/>
              <a:buChar char="•"/>
            </a:pPr>
            <a:r>
              <a:rPr lang="en-US" dirty="0"/>
              <a:t>That’s his consumer surplus.</a:t>
            </a:r>
          </a:p>
          <a:p>
            <a:pPr marL="628650" lvl="1" indent="-171450">
              <a:buFont typeface="Arial" charset="0"/>
              <a:buChar char="•"/>
            </a:pPr>
            <a:r>
              <a:rPr lang="en-US" dirty="0"/>
              <a:t>Note that if P = $175, that is more than Mitch’s and Frank’s WTP, so they won’t buy.</a:t>
            </a:r>
          </a:p>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r>
              <a:rPr lang="en-US" b="1" i="1" dirty="0"/>
              <a:t>Image: </a:t>
            </a:r>
            <a:r>
              <a:rPr lang="en-US" dirty="0"/>
              <a:t>Animated Figure 5.2B</a:t>
            </a:r>
          </a:p>
          <a:p>
            <a:pPr eaLnBrk="1" hangingPunct="1">
              <a:spcBef>
                <a:spcPct val="0"/>
              </a:spcBef>
            </a:pPr>
            <a:endParaRPr lang="en-US" i="1" dirty="0"/>
          </a:p>
          <a:p>
            <a:pPr eaLnBrk="1" hangingPunct="1">
              <a:spcBef>
                <a:spcPct val="0"/>
              </a:spcBef>
            </a:pPr>
            <a:r>
              <a:rPr lang="en-US" b="1" i="1" dirty="0"/>
              <a:t>Lecture notes:</a:t>
            </a:r>
            <a:endParaRPr lang="en-US" b="1" dirty="0"/>
          </a:p>
          <a:p>
            <a:r>
              <a:rPr lang="en-US" dirty="0"/>
              <a:t>Consumer surplus when the price is $125.</a:t>
            </a:r>
          </a:p>
          <a:p>
            <a:endParaRPr lang="en-US" dirty="0"/>
          </a:p>
          <a:p>
            <a:r>
              <a:rPr lang="en-US" dirty="0"/>
              <a:t>First click: </a:t>
            </a:r>
          </a:p>
          <a:p>
            <a:pPr marL="171450" indent="-171450">
              <a:buFont typeface="Arial" charset="0"/>
              <a:buChar char="•"/>
            </a:pPr>
            <a:r>
              <a:rPr lang="en-US" dirty="0"/>
              <a:t>Labels Beanie’s CS.</a:t>
            </a:r>
          </a:p>
          <a:p>
            <a:pPr marL="171450" indent="-171450">
              <a:buFont typeface="Arial" charset="0"/>
              <a:buChar char="•"/>
            </a:pPr>
            <a:r>
              <a:rPr lang="en-US" dirty="0"/>
              <a:t>$125 is less than Beanie’s WTP, so he buys and his consumer surplus is $200 – $125 = $75.</a:t>
            </a:r>
          </a:p>
          <a:p>
            <a:pPr>
              <a:buFontTx/>
              <a:buChar char="•"/>
            </a:pPr>
            <a:endParaRPr lang="en-US" dirty="0"/>
          </a:p>
          <a:p>
            <a:r>
              <a:rPr lang="en-US" dirty="0"/>
              <a:t>Second click: </a:t>
            </a:r>
          </a:p>
          <a:p>
            <a:pPr marL="171450" indent="-171450">
              <a:buFont typeface="Arial" charset="0"/>
              <a:buChar char="•"/>
            </a:pPr>
            <a:r>
              <a:rPr lang="en-US" dirty="0"/>
              <a:t>Labels Mitch’s CS.</a:t>
            </a:r>
          </a:p>
          <a:p>
            <a:pPr marL="171450" indent="-171450">
              <a:buFont typeface="Arial" charset="0"/>
              <a:buChar char="•"/>
            </a:pPr>
            <a:r>
              <a:rPr lang="en-US" dirty="0"/>
              <a:t>Now at the lower price, Mitch decides to buy a textbook, since the price is less than his WTP.</a:t>
            </a:r>
          </a:p>
          <a:p>
            <a:pPr marL="171450" indent="-171450">
              <a:buFont typeface="Arial" charset="0"/>
              <a:buChar char="•"/>
            </a:pPr>
            <a:r>
              <a:rPr lang="en-US" dirty="0"/>
              <a:t>Mitch</a:t>
            </a:r>
            <a:r>
              <a:rPr lang="ja-JP" altLang="en-US" dirty="0"/>
              <a:t>’</a:t>
            </a:r>
            <a:r>
              <a:rPr lang="en-US" altLang="ja-JP" dirty="0"/>
              <a:t>s willingness to pay is $150, so his consumer surplus, represented by the pink-shaded square, is $25.</a:t>
            </a:r>
          </a:p>
          <a:p>
            <a:pPr marL="171450" indent="-171450">
              <a:buFont typeface="Arial" charset="0"/>
              <a:buChar char="•"/>
            </a:pPr>
            <a:r>
              <a:rPr lang="en-US" altLang="ja-JP" dirty="0"/>
              <a:t>$125 is still more than Frank’s WTP, so he will not buy a textbook.</a:t>
            </a:r>
          </a:p>
          <a:p>
            <a:pPr marL="628650" lvl="1" indent="-171450">
              <a:buFontTx/>
              <a:buChar char="•"/>
            </a:pPr>
            <a:endParaRPr lang="en-US" altLang="ja-JP" dirty="0"/>
          </a:p>
          <a:p>
            <a:r>
              <a:rPr lang="en-US" altLang="ja-JP" dirty="0"/>
              <a:t>Note that as price falls: </a:t>
            </a:r>
          </a:p>
          <a:p>
            <a:pPr>
              <a:buFont typeface="Calibri" pitchFamily="-107" charset="0"/>
              <a:buAutoNum type="arabicPeriod"/>
            </a:pPr>
            <a:r>
              <a:rPr lang="en-US" altLang="ja-JP" dirty="0" smtClean="0"/>
              <a:t> Quantity </a:t>
            </a:r>
            <a:r>
              <a:rPr lang="en-US" altLang="ja-JP" dirty="0"/>
              <a:t>demanded increases </a:t>
            </a:r>
          </a:p>
          <a:p>
            <a:pPr>
              <a:buFont typeface="Calibri" pitchFamily="-107" charset="0"/>
              <a:buAutoNum type="arabicPeriod"/>
            </a:pPr>
            <a:r>
              <a:rPr lang="en-US" altLang="ja-JP" dirty="0" smtClean="0"/>
              <a:t> Consumer </a:t>
            </a:r>
            <a:r>
              <a:rPr lang="en-US" altLang="ja-JP" dirty="0"/>
              <a:t>surplus has increased</a:t>
            </a:r>
          </a:p>
          <a:p>
            <a:pPr>
              <a:buFontTx/>
              <a:buAutoNum type="arabicPeriod"/>
            </a:pPr>
            <a:endParaRPr lang="en-US" altLang="ja-JP" dirty="0"/>
          </a:p>
          <a:p>
            <a:r>
              <a:rPr lang="en-US" altLang="ja-JP" dirty="0"/>
              <a:t>Lower prices are good for consumers since they allow more people to purchase a good and increase the gains from trade.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r>
              <a:rPr lang="en-US" b="1" i="1" dirty="0"/>
              <a:t>Lecture notes:</a:t>
            </a:r>
          </a:p>
          <a:p>
            <a:pPr eaLnBrk="1" hangingPunct="1">
              <a:spcBef>
                <a:spcPct val="0"/>
              </a:spcBef>
            </a:pPr>
            <a:endParaRPr lang="en-US" dirty="0"/>
          </a:p>
          <a:p>
            <a:pPr eaLnBrk="1" hangingPunct="1">
              <a:spcBef>
                <a:spcPct val="0"/>
              </a:spcBef>
            </a:pPr>
            <a:r>
              <a:rPr lang="en-US" dirty="0"/>
              <a:t>WTS is the minimum price a seller will accept for a good or service.</a:t>
            </a:r>
          </a:p>
          <a:p>
            <a:pPr eaLnBrk="1" hangingPunct="1">
              <a:spcBef>
                <a:spcPct val="0"/>
              </a:spcBef>
            </a:pPr>
            <a:endParaRPr lang="en-US" dirty="0"/>
          </a:p>
          <a:p>
            <a:pPr eaLnBrk="1" hangingPunct="1">
              <a:spcBef>
                <a:spcPct val="0"/>
              </a:spcBef>
            </a:pPr>
            <a:r>
              <a:rPr lang="en-US" dirty="0"/>
              <a:t>WTS depends on each seller’s direct and indirect costs (</a:t>
            </a:r>
            <a:r>
              <a:rPr lang="en-US" i="1" dirty="0"/>
              <a:t>opportunity costs</a:t>
            </a:r>
            <a:r>
              <a:rPr lang="en-US" dirty="0"/>
              <a:t>).</a:t>
            </a:r>
          </a:p>
          <a:p>
            <a:pPr marL="171450" indent="-171450" eaLnBrk="1" hangingPunct="1">
              <a:spcBef>
                <a:spcPct val="0"/>
              </a:spcBef>
              <a:buFont typeface="Arial" charset="0"/>
              <a:buChar char="•"/>
            </a:pPr>
            <a:r>
              <a:rPr lang="en-US" dirty="0"/>
              <a:t>Beanie has his own business, so he has a higher opportunity cost than Frank, who does not work.</a:t>
            </a:r>
          </a:p>
          <a:p>
            <a:pPr marL="171450" indent="-171450" eaLnBrk="1" hangingPunct="1">
              <a:spcBef>
                <a:spcPct val="0"/>
              </a:spcBef>
              <a:buFont typeface="Arial" charset="0"/>
              <a:buChar char="•"/>
            </a:pPr>
            <a:r>
              <a:rPr lang="en-US" dirty="0"/>
              <a:t>Mitch, the business student, gives up time he could be studying.</a:t>
            </a:r>
          </a:p>
          <a:p>
            <a:pPr marL="171450" indent="-171450" eaLnBrk="1" hangingPunct="1">
              <a:spcBef>
                <a:spcPct val="0"/>
              </a:spcBef>
              <a:buFont typeface="Arial" charset="0"/>
              <a:buChar char="•"/>
            </a:pPr>
            <a:r>
              <a:rPr lang="en-US" dirty="0"/>
              <a:t>You can relate this to quantity supplied (how much people are </a:t>
            </a:r>
            <a:r>
              <a:rPr lang="en-US" i="1" dirty="0"/>
              <a:t>willing</a:t>
            </a:r>
            <a:r>
              <a:rPr lang="en-US" dirty="0"/>
              <a:t> and </a:t>
            </a:r>
            <a:r>
              <a:rPr lang="en-US" i="1" dirty="0"/>
              <a:t>able </a:t>
            </a:r>
            <a:r>
              <a:rPr lang="en-US" dirty="0"/>
              <a:t>to buy)</a:t>
            </a:r>
            <a:r>
              <a:rPr lang="en-US" dirty="0" smtClean="0"/>
              <a:t>.</a:t>
            </a:r>
          </a:p>
          <a:p>
            <a:pPr marL="171450" indent="-171450" eaLnBrk="1" hangingPunct="1">
              <a:spcBef>
                <a:spcPct val="0"/>
              </a:spcBef>
              <a:buFont typeface="Arial" charset="0"/>
              <a:buChar char="•"/>
            </a:pPr>
            <a:endParaRPr lang="en-US" dirty="0" smtClean="0"/>
          </a:p>
          <a:p>
            <a:pPr marL="0" indent="0" eaLnBrk="1" hangingPunct="1">
              <a:spcBef>
                <a:spcPct val="0"/>
              </a:spcBef>
              <a:buFont typeface="Arial" charset="0"/>
              <a:buNone/>
            </a:pPr>
            <a:r>
              <a:rPr lang="en-US" dirty="0" smtClean="0"/>
              <a:t>[© DreamWorks/Courtesy Everett Collection]</a:t>
            </a:r>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a:lstStyle/>
          <a:p>
            <a:pPr eaLnBrk="1" hangingPunct="1">
              <a:spcBef>
                <a:spcPct val="0"/>
              </a:spcBef>
            </a:pPr>
            <a:r>
              <a:rPr lang="en-US" b="1" i="1"/>
              <a:t>Lecture notes:</a:t>
            </a:r>
          </a:p>
          <a:p>
            <a:pPr eaLnBrk="1" hangingPunct="1">
              <a:spcBef>
                <a:spcPct val="0"/>
              </a:spcBef>
            </a:pPr>
            <a:r>
              <a:rPr lang="en-US"/>
              <a:t>Mitch and Frank will offer their tutoring services since their WTS, the lowest price at which they are willing to tutor, is less than $25.</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r>
              <a:rPr lang="en-US" b="1" i="1" dirty="0"/>
              <a:t>Lecture notes:</a:t>
            </a:r>
          </a:p>
          <a:p>
            <a:r>
              <a:rPr lang="en-US" dirty="0"/>
              <a:t>Ask students how much producer surplus each person gets.</a:t>
            </a:r>
          </a:p>
          <a:p>
            <a:endParaRPr lang="en-US" dirty="0"/>
          </a:p>
          <a:p>
            <a:r>
              <a:rPr lang="en-US" dirty="0"/>
              <a:t>First click: </a:t>
            </a:r>
          </a:p>
          <a:p>
            <a:pPr marL="171450" indent="-171450">
              <a:buFont typeface="Arial" charset="0"/>
              <a:buChar char="•"/>
            </a:pPr>
            <a:r>
              <a:rPr lang="en-US" dirty="0"/>
              <a:t>Mitch is willing to tutor for $20 per hour. </a:t>
            </a:r>
          </a:p>
          <a:p>
            <a:pPr marL="171450" indent="-171450">
              <a:buFont typeface="Arial" charset="0"/>
              <a:buChar char="•"/>
            </a:pPr>
            <a:r>
              <a:rPr lang="en-US" dirty="0"/>
              <a:t>Since he would get $25, his producer surplus = $25 – $20 = $5.</a:t>
            </a:r>
          </a:p>
          <a:p>
            <a:r>
              <a:rPr lang="en-US" dirty="0"/>
              <a:t>Second click: </a:t>
            </a:r>
          </a:p>
          <a:p>
            <a:pPr marL="171450" indent="-171450">
              <a:buFont typeface="Arial" charset="0"/>
              <a:buChar char="•"/>
            </a:pPr>
            <a:r>
              <a:rPr lang="en-US" dirty="0"/>
              <a:t>Frank is willing to tutor for $10 per hour. </a:t>
            </a:r>
          </a:p>
          <a:p>
            <a:pPr marL="171450" indent="-171450">
              <a:buFont typeface="Arial" charset="0"/>
              <a:buChar char="•"/>
            </a:pPr>
            <a:r>
              <a:rPr lang="en-US" dirty="0"/>
              <a:t>Since he would get $25, his producer surplus = $25 – $10 = $15.</a:t>
            </a:r>
          </a:p>
          <a:p>
            <a:pPr>
              <a:buFontTx/>
              <a:buChar char="•"/>
            </a:pPr>
            <a:endParaRPr lang="en-US" dirty="0"/>
          </a:p>
          <a:p>
            <a:r>
              <a:rPr lang="en-US" dirty="0"/>
              <a:t>Beanie won’t tutor since the least amount he will accept for tutoring is $30 per hour, which is more than $25.</a:t>
            </a:r>
          </a:p>
          <a:p>
            <a:pPr>
              <a:buFontTx/>
              <a:buChar char="•"/>
            </a:pPr>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76803"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r>
              <a:rPr lang="en-US" b="1" i="1" dirty="0"/>
              <a:t>Image: </a:t>
            </a:r>
            <a:r>
              <a:rPr lang="en-US" dirty="0"/>
              <a:t>Animated Figure 5.3</a:t>
            </a:r>
          </a:p>
          <a:p>
            <a:pPr eaLnBrk="1" hangingPunct="1">
              <a:spcBef>
                <a:spcPct val="0"/>
              </a:spcBef>
            </a:pPr>
            <a:endParaRPr lang="en-US" b="1" i="1" dirty="0"/>
          </a:p>
          <a:p>
            <a:pPr eaLnBrk="1" hangingPunct="1">
              <a:spcBef>
                <a:spcPct val="0"/>
              </a:spcBef>
            </a:pPr>
            <a:r>
              <a:rPr lang="en-US" b="1" i="1" dirty="0"/>
              <a:t>Lecture notes:</a:t>
            </a:r>
          </a:p>
          <a:p>
            <a:pPr eaLnBrk="1" hangingPunct="1">
              <a:spcBef>
                <a:spcPct val="0"/>
              </a:spcBef>
            </a:pPr>
            <a:endParaRPr lang="en-US" dirty="0" smtClean="0"/>
          </a:p>
          <a:p>
            <a:pPr eaLnBrk="1" hangingPunct="1">
              <a:spcBef>
                <a:spcPct val="0"/>
              </a:spcBef>
            </a:pPr>
            <a:r>
              <a:rPr lang="en-US" dirty="0" smtClean="0"/>
              <a:t>First </a:t>
            </a:r>
            <a:r>
              <a:rPr lang="en-US" dirty="0"/>
              <a:t>click: </a:t>
            </a:r>
          </a:p>
          <a:p>
            <a:pPr marL="171450" indent="-171450" eaLnBrk="1" hangingPunct="1">
              <a:spcBef>
                <a:spcPct val="0"/>
              </a:spcBef>
              <a:buFont typeface="Arial" charset="0"/>
              <a:buChar char="•"/>
            </a:pPr>
            <a:r>
              <a:rPr lang="en-US" dirty="0"/>
              <a:t>Plots out a step supply curve. </a:t>
            </a:r>
          </a:p>
          <a:p>
            <a:pPr marL="171450" indent="-171450" eaLnBrk="1" hangingPunct="1">
              <a:spcBef>
                <a:spcPct val="0"/>
              </a:spcBef>
              <a:buFont typeface="Arial" charset="0"/>
              <a:buChar char="•"/>
            </a:pPr>
            <a:r>
              <a:rPr lang="en-US" dirty="0"/>
              <a:t>Point out to students why it looks different than the supply curves they have seen so far. </a:t>
            </a:r>
          </a:p>
          <a:p>
            <a:pPr marL="628650" lvl="1" indent="-171450" eaLnBrk="1" hangingPunct="1">
              <a:spcBef>
                <a:spcPct val="0"/>
              </a:spcBef>
              <a:buFont typeface="Arial" charset="0"/>
              <a:buChar char="•"/>
            </a:pPr>
            <a:r>
              <a:rPr lang="en-US" dirty="0"/>
              <a:t>At any price below $10, the quantity supplied is zero.</a:t>
            </a:r>
          </a:p>
          <a:p>
            <a:pPr eaLnBrk="1" hangingPunct="1">
              <a:spcBef>
                <a:spcPct val="0"/>
              </a:spcBef>
            </a:pPr>
            <a:r>
              <a:rPr lang="en-US" dirty="0" smtClean="0"/>
              <a:t>Second</a:t>
            </a:r>
            <a:r>
              <a:rPr lang="en-US" baseline="0" dirty="0" smtClean="0"/>
              <a:t> to </a:t>
            </a:r>
            <a:r>
              <a:rPr lang="en-US" dirty="0" smtClean="0"/>
              <a:t>fourth </a:t>
            </a:r>
            <a:r>
              <a:rPr lang="en-US" dirty="0"/>
              <a:t>clicks: </a:t>
            </a:r>
          </a:p>
          <a:p>
            <a:pPr marL="171450" indent="-171450" eaLnBrk="1" hangingPunct="1">
              <a:spcBef>
                <a:spcPct val="0"/>
              </a:spcBef>
              <a:buFont typeface="Arial" charset="0"/>
              <a:buChar char="•"/>
            </a:pPr>
            <a:r>
              <a:rPr lang="en-US" dirty="0"/>
              <a:t>Labels each person’s willingness to sell.</a:t>
            </a:r>
          </a:p>
          <a:p>
            <a:pPr marL="171450" indent="-171450" eaLnBrk="1" hangingPunct="1">
              <a:spcBef>
                <a:spcPct val="0"/>
              </a:spcBef>
              <a:buFont typeface="Arial" charset="0"/>
              <a:buChar char="•"/>
            </a:pPr>
            <a:r>
              <a:rPr lang="en-US" dirty="0"/>
              <a:t>At any price between $10 and $20, Frank is the only seller, so the quantity supplied is 1. </a:t>
            </a:r>
          </a:p>
          <a:p>
            <a:pPr marL="171450" indent="-171450" eaLnBrk="1" hangingPunct="1">
              <a:spcBef>
                <a:spcPct val="0"/>
              </a:spcBef>
              <a:buFont typeface="Arial" charset="0"/>
              <a:buChar char="•"/>
            </a:pPr>
            <a:r>
              <a:rPr lang="en-US" dirty="0"/>
              <a:t>At prices between $20 and $30, Frank and Mitch are each willing to sell tutoring services, so the quantity supplied is 2. </a:t>
            </a:r>
          </a:p>
          <a:p>
            <a:pPr marL="171450" indent="-171450" eaLnBrk="1" hangingPunct="1">
              <a:spcBef>
                <a:spcPct val="0"/>
              </a:spcBef>
              <a:buFont typeface="Arial" charset="0"/>
              <a:buChar char="•"/>
            </a:pPr>
            <a:r>
              <a:rPr lang="en-US" dirty="0"/>
              <a:t>Finally, if the price is $30 or more, all three students are willing to tutor, so the quantity supplied is 3. </a:t>
            </a:r>
          </a:p>
          <a:p>
            <a:pPr marL="171450" indent="-171450" eaLnBrk="1" hangingPunct="1">
              <a:spcBef>
                <a:spcPct val="0"/>
              </a:spcBef>
              <a:buFont typeface="Arial" charset="0"/>
              <a:buChar char="•"/>
            </a:pPr>
            <a:r>
              <a:rPr lang="en-US" dirty="0"/>
              <a:t>As the price falls, the quantity supplied increases.</a:t>
            </a:r>
          </a:p>
          <a:p>
            <a:endParaRPr lang="en-US" dirty="0"/>
          </a:p>
        </p:txBody>
      </p:sp>
      <p:sp>
        <p:nvSpPr>
          <p:cNvPr id="41988" name="Slide Number Placeholder 3"/>
          <p:cNvSpPr>
            <a:spLocks noGrp="1"/>
          </p:cNvSpPr>
          <p:nvPr>
            <p:ph type="sldNum" sz="quarter" idx="4294967295"/>
          </p:nvPr>
        </p:nvSpPr>
        <p:spPr bwMode="auto">
          <a:xfrm>
            <a:off x="3884613" y="8685213"/>
            <a:ext cx="2971800" cy="457200"/>
          </a:xfrm>
          <a:prstGeom prst="rect">
            <a:avLst/>
          </a:prstGeom>
          <a:noFill/>
          <a:ln>
            <a:miter lim="800000"/>
            <a:headEnd/>
            <a:tailEnd/>
          </a:ln>
        </p:spPr>
        <p:txBody>
          <a:bodyPr>
            <a:prstTxWarp prst="textNoShape">
              <a:avLst/>
            </a:prstTxWarp>
          </a:bodyPr>
          <a:lstStyle/>
          <a:p>
            <a:pPr eaLnBrk="1" hangingPunct="1"/>
            <a:fld id="{790EBF0A-00A9-D647-A0ED-088B551CCC14}" type="slidenum">
              <a:rPr lang="en-US"/>
              <a:pPr eaLnBrk="1" hangingPunct="1"/>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77827"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r>
              <a:rPr lang="en-US" b="1" i="1" dirty="0"/>
              <a:t>Image: </a:t>
            </a:r>
            <a:r>
              <a:rPr lang="en-US" dirty="0"/>
              <a:t>Animated Figure 5.4A</a:t>
            </a:r>
          </a:p>
          <a:p>
            <a:pPr eaLnBrk="1" hangingPunct="1">
              <a:spcBef>
                <a:spcPct val="0"/>
              </a:spcBef>
            </a:pPr>
            <a:endParaRPr lang="en-US" b="1" i="1" dirty="0"/>
          </a:p>
          <a:p>
            <a:pPr eaLnBrk="1" hangingPunct="1">
              <a:spcBef>
                <a:spcPct val="0"/>
              </a:spcBef>
            </a:pPr>
            <a:r>
              <a:rPr lang="en-US" b="1" i="1" dirty="0"/>
              <a:t>Lecture notes:</a:t>
            </a:r>
            <a:endParaRPr lang="en-US" b="1" dirty="0"/>
          </a:p>
          <a:p>
            <a:r>
              <a:rPr lang="en-US" dirty="0"/>
              <a:t>Producer surplus when the price is $15.</a:t>
            </a:r>
          </a:p>
          <a:p>
            <a:endParaRPr lang="en-US" dirty="0"/>
          </a:p>
          <a:p>
            <a:r>
              <a:rPr lang="en-US" dirty="0"/>
              <a:t>First click: </a:t>
            </a:r>
          </a:p>
          <a:p>
            <a:pPr marL="171450" indent="-171450">
              <a:buFont typeface="Arial" charset="0"/>
              <a:buChar char="•"/>
            </a:pPr>
            <a:r>
              <a:rPr lang="en-US" dirty="0"/>
              <a:t>Labels Frank’s PS.</a:t>
            </a:r>
          </a:p>
          <a:p>
            <a:pPr marL="628650" lvl="1" indent="-171450">
              <a:buFont typeface="Arial" charset="0"/>
              <a:buChar char="•"/>
            </a:pPr>
            <a:r>
              <a:rPr lang="en-US" dirty="0"/>
              <a:t>$15 is more than Frank’s WTS, so he sells.</a:t>
            </a:r>
          </a:p>
          <a:p>
            <a:pPr marL="628650" lvl="1" indent="-171450">
              <a:buFont typeface="Arial" charset="0"/>
              <a:buChar char="•"/>
            </a:pPr>
            <a:r>
              <a:rPr lang="en-US" dirty="0"/>
              <a:t>By tutoring, Frank is better off by $5.</a:t>
            </a:r>
          </a:p>
          <a:p>
            <a:pPr marL="628650" lvl="1" indent="-171450">
              <a:buFont typeface="Arial" charset="0"/>
              <a:buChar char="•"/>
            </a:pPr>
            <a:r>
              <a:rPr lang="en-US" dirty="0"/>
              <a:t>That’s his producer surplus.</a:t>
            </a:r>
          </a:p>
          <a:p>
            <a:pPr marL="628650" lvl="1" indent="-171450">
              <a:buFont typeface="Arial" charset="0"/>
              <a:buChar char="•"/>
            </a:pPr>
            <a:r>
              <a:rPr lang="en-US" dirty="0"/>
              <a:t>Note that if P = $15, that is less than Mitch’s and Beanie’s WTS, so they won’t tutor.</a:t>
            </a:r>
          </a:p>
          <a:p>
            <a:endParaRPr lang="en-US" dirty="0"/>
          </a:p>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r>
              <a:rPr lang="en-US" b="1" i="1" dirty="0"/>
              <a:t>Image: </a:t>
            </a:r>
            <a:r>
              <a:rPr lang="en-US" dirty="0"/>
              <a:t>Animated Figure 5.4B</a:t>
            </a:r>
          </a:p>
          <a:p>
            <a:pPr eaLnBrk="1" hangingPunct="1">
              <a:spcBef>
                <a:spcPct val="0"/>
              </a:spcBef>
            </a:pPr>
            <a:endParaRPr lang="en-US" b="1" i="1" dirty="0"/>
          </a:p>
          <a:p>
            <a:pPr eaLnBrk="1" hangingPunct="1">
              <a:spcBef>
                <a:spcPct val="0"/>
              </a:spcBef>
            </a:pPr>
            <a:r>
              <a:rPr lang="en-US" b="1" i="1" dirty="0"/>
              <a:t>Lecture notes:</a:t>
            </a:r>
            <a:endParaRPr lang="en-US" b="1" dirty="0"/>
          </a:p>
          <a:p>
            <a:r>
              <a:rPr lang="en-US" dirty="0"/>
              <a:t>Producer surplus when the price is $25.</a:t>
            </a:r>
          </a:p>
          <a:p>
            <a:endParaRPr lang="en-US" dirty="0"/>
          </a:p>
          <a:p>
            <a:r>
              <a:rPr lang="en-US" dirty="0"/>
              <a:t>First click: </a:t>
            </a:r>
          </a:p>
          <a:p>
            <a:pPr marL="171450" indent="-171450">
              <a:buFont typeface="Arial" charset="0"/>
              <a:buChar char="•"/>
            </a:pPr>
            <a:r>
              <a:rPr lang="en-US" dirty="0"/>
              <a:t>Labels Frank’s PS.</a:t>
            </a:r>
          </a:p>
          <a:p>
            <a:pPr marL="628650" lvl="1" indent="-171450">
              <a:buFont typeface="Arial" charset="0"/>
              <a:buChar char="•"/>
            </a:pPr>
            <a:r>
              <a:rPr lang="en-US" dirty="0"/>
              <a:t>$25 is more than Frank’s WTS, so he sells, and his producer surplus is $25 – $10 = $15.</a:t>
            </a:r>
          </a:p>
          <a:p>
            <a:r>
              <a:rPr lang="en-US" dirty="0"/>
              <a:t>Second click: </a:t>
            </a:r>
          </a:p>
          <a:p>
            <a:pPr marL="171450" indent="-171450">
              <a:buFont typeface="Arial" charset="0"/>
              <a:buChar char="•"/>
            </a:pPr>
            <a:r>
              <a:rPr lang="en-US" dirty="0"/>
              <a:t>Labels Mitch’s PS.</a:t>
            </a:r>
          </a:p>
          <a:p>
            <a:pPr marL="628650" lvl="1" indent="-171450">
              <a:buFont typeface="Arial" charset="0"/>
              <a:buChar char="•"/>
            </a:pPr>
            <a:r>
              <a:rPr lang="en-US" dirty="0"/>
              <a:t>Now, at the higher price, Mitch decides to tutor, since the price is more than his WTS.</a:t>
            </a:r>
          </a:p>
          <a:p>
            <a:pPr marL="628650" lvl="1" indent="-171450">
              <a:buFont typeface="Arial" charset="0"/>
              <a:buChar char="•"/>
            </a:pPr>
            <a:r>
              <a:rPr lang="en-US" dirty="0"/>
              <a:t>Mitch</a:t>
            </a:r>
            <a:r>
              <a:rPr lang="ja-JP" altLang="en-US" dirty="0"/>
              <a:t>’</a:t>
            </a:r>
            <a:r>
              <a:rPr lang="en-US" altLang="ja-JP" dirty="0"/>
              <a:t>s willingness to sell is $20, so his producer surplus (represented by the pink-shaded square) is $5.</a:t>
            </a:r>
          </a:p>
          <a:p>
            <a:pPr marL="628650" lvl="1" indent="-171450">
              <a:buFont typeface="Arial" charset="0"/>
              <a:buChar char="•"/>
            </a:pPr>
            <a:r>
              <a:rPr lang="en-US" altLang="ja-JP" dirty="0"/>
              <a:t>$25 is still less than Beanie’s WTS, so he will not tutor.</a:t>
            </a:r>
          </a:p>
          <a:p>
            <a:pPr marL="628650" lvl="1" indent="-171450">
              <a:buFontTx/>
              <a:buChar char="•"/>
            </a:pPr>
            <a:endParaRPr lang="en-US" altLang="ja-JP" dirty="0"/>
          </a:p>
          <a:p>
            <a:r>
              <a:rPr lang="en-US" altLang="ja-JP" dirty="0"/>
              <a:t>Note that as price rises: </a:t>
            </a:r>
          </a:p>
          <a:p>
            <a:pPr>
              <a:buFont typeface="Calibri" pitchFamily="-107" charset="0"/>
              <a:buAutoNum type="arabicPeriod"/>
            </a:pPr>
            <a:r>
              <a:rPr lang="en-US" altLang="ja-JP" dirty="0" smtClean="0"/>
              <a:t> Quantity </a:t>
            </a:r>
            <a:r>
              <a:rPr lang="en-US" altLang="ja-JP" dirty="0"/>
              <a:t>supplied increases</a:t>
            </a:r>
          </a:p>
          <a:p>
            <a:pPr>
              <a:buFont typeface="Calibri" pitchFamily="-107" charset="0"/>
              <a:buAutoNum type="arabicPeriod"/>
            </a:pPr>
            <a:r>
              <a:rPr lang="en-US" altLang="ja-JP" dirty="0" smtClean="0"/>
              <a:t> Producer </a:t>
            </a:r>
            <a:r>
              <a:rPr lang="en-US" altLang="ja-JP" dirty="0"/>
              <a:t>surplus increases</a:t>
            </a:r>
          </a:p>
          <a:p>
            <a:pPr>
              <a:buFontTx/>
              <a:buChar char="•"/>
            </a:pPr>
            <a:endParaRPr lang="en-US" altLang="ja-JP" dirty="0"/>
          </a:p>
          <a:p>
            <a:r>
              <a:rPr lang="en-US" altLang="ja-JP" dirty="0"/>
              <a:t>Higher prices are good for producers since they allow more people to sell a good and increase the gains from trade.</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r>
              <a:rPr lang="en-US" b="1" i="1" dirty="0"/>
              <a:t>Clicker </a:t>
            </a:r>
            <a:r>
              <a:rPr lang="en-US" b="1" i="1" dirty="0" smtClean="0"/>
              <a:t>question: </a:t>
            </a:r>
            <a:endParaRPr lang="en-US" b="0" i="0" dirty="0" smtClean="0"/>
          </a:p>
          <a:p>
            <a:r>
              <a:rPr lang="en-US" dirty="0" smtClean="0"/>
              <a:t>Correct </a:t>
            </a:r>
            <a:r>
              <a:rPr lang="en-US" dirty="0"/>
              <a:t>answer: A, willingness to buy.</a:t>
            </a:r>
          </a:p>
          <a:p>
            <a:endParaRPr lang="en-US" dirty="0"/>
          </a:p>
          <a:p>
            <a:r>
              <a:rPr lang="en-US" dirty="0"/>
              <a:t>Willingness to buy (or willingness to pay) is the height of the demand curve.</a:t>
            </a:r>
          </a:p>
          <a:p>
            <a:pPr marL="171450" indent="-171450">
              <a:buFont typeface="Arial" charset="0"/>
              <a:buChar char="•"/>
            </a:pPr>
            <a:r>
              <a:rPr lang="en-US" dirty="0"/>
              <a:t>CS = (height of demand) – (price actually paid)</a:t>
            </a:r>
          </a:p>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r>
              <a:rPr lang="en-US" b="1" i="1" dirty="0"/>
              <a:t>Clicker </a:t>
            </a:r>
            <a:r>
              <a:rPr lang="en-US" b="1" i="1" dirty="0" smtClean="0"/>
              <a:t>question: </a:t>
            </a:r>
          </a:p>
          <a:p>
            <a:r>
              <a:rPr lang="en-US" dirty="0" smtClean="0"/>
              <a:t>Correct </a:t>
            </a:r>
            <a:r>
              <a:rPr lang="en-US" dirty="0"/>
              <a:t>answer: C, producer surplus.</a:t>
            </a:r>
          </a:p>
          <a:p>
            <a:endParaRPr lang="en-US" dirty="0"/>
          </a:p>
          <a:p>
            <a:r>
              <a:rPr lang="en-US" dirty="0"/>
              <a:t>Willingness to sell is the height of the supply curve.</a:t>
            </a:r>
          </a:p>
          <a:p>
            <a:pPr marL="171450" indent="-171450">
              <a:buFont typeface="Arial" charset="0"/>
              <a:buChar char="•"/>
            </a:pPr>
            <a:r>
              <a:rPr lang="en-US" dirty="0"/>
              <a:t>PS = (price actually received) – (height of the supply curve).</a:t>
            </a:r>
          </a:p>
          <a:p>
            <a:pPr>
              <a:buFontTx/>
              <a:buChar char="•"/>
            </a:pP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t>Lecture tip: </a:t>
            </a:r>
          </a:p>
          <a:p>
            <a:r>
              <a:rPr lang="en-US" dirty="0"/>
              <a:t>Review the above points, which were covered by the previous chapter, if needed.</a:t>
            </a:r>
          </a:p>
          <a:p>
            <a:endParaRPr lang="en-US" dirty="0"/>
          </a:p>
          <a:p>
            <a:r>
              <a:rPr lang="en-US" dirty="0"/>
              <a:t>Determinants of price elasticity of demand include: </a:t>
            </a:r>
          </a:p>
          <a:p>
            <a:pPr marL="171450" indent="-171450">
              <a:buFont typeface="Arial" charset="0"/>
              <a:buChar char="•"/>
            </a:pPr>
            <a:r>
              <a:rPr lang="en-US" dirty="0"/>
              <a:t>Availability of substitutes</a:t>
            </a:r>
          </a:p>
          <a:p>
            <a:pPr marL="171450" indent="-171450">
              <a:buFont typeface="Arial" charset="0"/>
              <a:buChar char="•"/>
            </a:pPr>
            <a:r>
              <a:rPr lang="en-US" dirty="0"/>
              <a:t>Share of budget</a:t>
            </a:r>
          </a:p>
          <a:p>
            <a:pPr marL="171450" indent="-171450">
              <a:buFont typeface="Arial" charset="0"/>
              <a:buChar char="•"/>
            </a:pPr>
            <a:r>
              <a:rPr lang="en-US" dirty="0"/>
              <a:t>Necessities or luxuries</a:t>
            </a:r>
          </a:p>
          <a:p>
            <a:pPr marL="171450" indent="-171450">
              <a:buFont typeface="Arial" charset="0"/>
              <a:buChar char="•"/>
            </a:pPr>
            <a:r>
              <a:rPr lang="en-US" dirty="0"/>
              <a:t>Broad or narrow definition of market</a:t>
            </a:r>
          </a:p>
          <a:p>
            <a:pPr marL="171450" indent="-171450">
              <a:buFont typeface="Arial" charset="0"/>
              <a:buChar char="•"/>
            </a:pPr>
            <a:r>
              <a:rPr lang="en-US" dirty="0"/>
              <a:t>Time and adjustment process</a:t>
            </a:r>
          </a:p>
          <a:p>
            <a:pPr>
              <a:buFontTx/>
              <a:buChar char="•"/>
            </a:pPr>
            <a:endParaRPr lang="en-US" dirty="0"/>
          </a:p>
          <a:p>
            <a:r>
              <a:rPr lang="en-US" dirty="0"/>
              <a:t>It’s a good idea to also remind students of the relationship between price elasticity and total revenue. When demand is elastic, total revenue increases as price decreases; when demand is inelastic, total revenue increases as price increases.</a:t>
            </a:r>
          </a:p>
          <a:p>
            <a:pPr marL="171450" indent="-171450">
              <a:buFont typeface="Arial" charset="0"/>
              <a:buChar char="•"/>
            </a:pPr>
            <a:r>
              <a:rPr lang="en-US" dirty="0"/>
              <a:t>Income elasticity and normal and inferior goods</a:t>
            </a:r>
          </a:p>
          <a:p>
            <a:pPr marL="171450" indent="-171450">
              <a:buFont typeface="Arial" charset="0"/>
              <a:buChar char="•"/>
            </a:pPr>
            <a:r>
              <a:rPr lang="en-US" dirty="0"/>
              <a:t>Cross-price elasticity and substitute and complementary goods</a:t>
            </a:r>
          </a:p>
          <a:p>
            <a:pPr marL="171450" indent="-171450">
              <a:buFont typeface="Arial" charset="0"/>
              <a:buChar char="•"/>
            </a:pPr>
            <a:r>
              <a:rPr lang="en-US" dirty="0"/>
              <a:t>Determinants of price elasticity of supply: flexibility of producers and time</a:t>
            </a:r>
          </a:p>
          <a:p>
            <a:pPr marL="171450" indent="-171450">
              <a:buFont typeface="Arial" charset="0"/>
              <a:buChar char="•"/>
            </a:pPr>
            <a:r>
              <a:rPr lang="en-US" dirty="0"/>
              <a:t>The effects of a demand (supply) shift on price and quantity depend on the elasticity of supply (demand), both in the short run and long run</a:t>
            </a:r>
          </a:p>
          <a:p>
            <a:pPr>
              <a:buFontTx/>
              <a:buChar char="•"/>
            </a:pPr>
            <a:endParaRPr lang="en-US" dirty="0"/>
          </a:p>
          <a:p>
            <a:pPr>
              <a:buFontTx/>
              <a:buChar char="•"/>
            </a:pPr>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r>
              <a:rPr lang="en-US" b="1" i="1" dirty="0"/>
              <a:t>“Economics in the Media” Slide</a:t>
            </a:r>
          </a:p>
          <a:p>
            <a:endParaRPr lang="en-US" b="1" i="1" dirty="0"/>
          </a:p>
          <a:p>
            <a:r>
              <a:rPr lang="en-US" b="1" i="1" dirty="0"/>
              <a:t>Lecture </a:t>
            </a:r>
            <a:r>
              <a:rPr lang="en-US" b="1" i="1" dirty="0" smtClean="0"/>
              <a:t>tip: </a:t>
            </a:r>
            <a:endParaRPr lang="en-US" b="1" i="1" dirty="0"/>
          </a:p>
          <a:p>
            <a:r>
              <a:rPr lang="en-US" i="1" dirty="0"/>
              <a:t>The clip mentioned on the slide can be found in the Interactive Instructor’s Guide. Access the direct link by clicking the icon in the PowerPoint above. </a:t>
            </a:r>
            <a:endParaRPr lang="en-US" i="1" dirty="0" smtClean="0"/>
          </a:p>
          <a:p>
            <a:endParaRPr lang="en-US" dirty="0"/>
          </a:p>
          <a:p>
            <a:r>
              <a:rPr lang="en-US" dirty="0"/>
              <a:t>The key concepts covered in this clip are: </a:t>
            </a:r>
          </a:p>
          <a:p>
            <a:pPr marL="171450" indent="-171450">
              <a:buFont typeface="Arial" charset="0"/>
              <a:buChar char="•"/>
            </a:pPr>
            <a:r>
              <a:rPr lang="en-US" dirty="0"/>
              <a:t>Consumer and producer surplus</a:t>
            </a:r>
          </a:p>
          <a:p>
            <a:pPr marL="171450" indent="-171450">
              <a:buFont typeface="Arial" charset="0"/>
              <a:buChar char="•"/>
            </a:pPr>
            <a:r>
              <a:rPr lang="en-US" dirty="0"/>
              <a:t>Gains from trade</a:t>
            </a:r>
          </a:p>
          <a:p>
            <a:pPr marL="171450" indent="-171450">
              <a:buFont typeface="Arial" charset="0"/>
              <a:buChar char="•"/>
            </a:pPr>
            <a:r>
              <a:rPr lang="en-US" dirty="0"/>
              <a:t>Elasticity</a:t>
            </a:r>
          </a:p>
          <a:p>
            <a:pPr>
              <a:buFontTx/>
              <a:buChar char="•"/>
            </a:pPr>
            <a:endParaRPr lang="en-US" dirty="0"/>
          </a:p>
          <a:p>
            <a:pPr marL="171450" indent="-171450">
              <a:buFont typeface="Arial" charset="0"/>
              <a:buChar char="•"/>
            </a:pPr>
            <a:r>
              <a:rPr lang="en-US" dirty="0"/>
              <a:t>Bourne is desperate to find a ride to Paris, so he offers $10,000 to a stranger for a lift.</a:t>
            </a:r>
          </a:p>
          <a:p>
            <a:pPr marL="171450" indent="-171450">
              <a:buFont typeface="Arial" charset="0"/>
              <a:buChar char="•"/>
            </a:pPr>
            <a:r>
              <a:rPr lang="en-US" dirty="0"/>
              <a:t>She needs the money, but is reluctant to take him up on it. </a:t>
            </a:r>
          </a:p>
          <a:p>
            <a:pPr marL="628650" lvl="1" indent="-171450">
              <a:buFont typeface="Arial" charset="0"/>
              <a:buChar char="•"/>
            </a:pPr>
            <a:r>
              <a:rPr lang="en-US" dirty="0"/>
              <a:t>Why would someone offer that much money unless there is something wrong?</a:t>
            </a:r>
          </a:p>
          <a:p>
            <a:pPr marL="171450" indent="-171450">
              <a:buFont typeface="Arial" charset="0"/>
              <a:buChar char="•"/>
            </a:pPr>
            <a:r>
              <a:rPr lang="en-US" dirty="0"/>
              <a:t>She agrees to help him after he offers to pay her an additional $10,000.</a:t>
            </a:r>
          </a:p>
          <a:p>
            <a:pPr>
              <a:buFontTx/>
              <a:buChar char="•"/>
            </a:pPr>
            <a:endParaRPr lang="en-US" dirty="0"/>
          </a:p>
          <a:p>
            <a:r>
              <a:rPr lang="en-US" dirty="0"/>
              <a:t>After showing students this clip, you can ask them the following questions:</a:t>
            </a:r>
          </a:p>
          <a:p>
            <a:pPr marL="171450" indent="-171450">
              <a:buFont typeface="Arial" charset="0"/>
              <a:buChar char="•"/>
            </a:pPr>
            <a:r>
              <a:rPr lang="en-US" dirty="0"/>
              <a:t>How would you evaluate their consumer and producer surplus, and the gains from trade?</a:t>
            </a:r>
          </a:p>
          <a:p>
            <a:pPr marL="171450" indent="-171450">
              <a:buFont typeface="Arial" charset="0"/>
              <a:buChar char="•"/>
            </a:pPr>
            <a:r>
              <a:rPr lang="en-US" dirty="0"/>
              <a:t>Is Bourne’s demand elastic or inelastic?</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t>“Economics in the Media” Slide</a:t>
            </a:r>
            <a:endParaRPr lang="en-US" dirty="0"/>
          </a:p>
          <a:p>
            <a:r>
              <a:rPr lang="en-US" dirty="0"/>
              <a:t> </a:t>
            </a:r>
          </a:p>
          <a:p>
            <a:r>
              <a:rPr lang="en-US" b="1" i="1" dirty="0"/>
              <a:t>Lecture </a:t>
            </a:r>
            <a:r>
              <a:rPr lang="en-US" b="1" i="1" dirty="0" smtClean="0"/>
              <a:t>tip:</a:t>
            </a:r>
            <a:endParaRPr lang="en-US" dirty="0"/>
          </a:p>
          <a:p>
            <a:r>
              <a:rPr lang="en-US" i="1" dirty="0"/>
              <a:t>The clip mentioned on the slide can be found in the Interactive Instructor’s Guide. Access the direct link by clicking the icon in the PowerPoint above. </a:t>
            </a:r>
            <a:endParaRPr lang="en-US" i="1" dirty="0" smtClean="0"/>
          </a:p>
          <a:p>
            <a:endParaRPr lang="en-US" dirty="0"/>
          </a:p>
          <a:p>
            <a:r>
              <a:rPr lang="en-US" dirty="0"/>
              <a:t>The key concepts covered in this clip are: </a:t>
            </a:r>
          </a:p>
          <a:p>
            <a:pPr marL="171450" indent="-171450">
              <a:buFont typeface="Arial" charset="0"/>
              <a:buChar char="•"/>
            </a:pPr>
            <a:r>
              <a:rPr lang="en-US" dirty="0"/>
              <a:t>Consumer and producer surplus</a:t>
            </a:r>
          </a:p>
          <a:p>
            <a:pPr marL="171450" indent="-171450">
              <a:buFont typeface="Arial" charset="0"/>
              <a:buChar char="•"/>
            </a:pPr>
            <a:r>
              <a:rPr lang="en-US" dirty="0"/>
              <a:t>Gains from trade</a:t>
            </a:r>
          </a:p>
          <a:p>
            <a:pPr marL="171450" indent="-171450">
              <a:buFont typeface="Arial" charset="0"/>
              <a:buChar char="•"/>
            </a:pPr>
            <a:r>
              <a:rPr lang="en-US" dirty="0"/>
              <a:t>Supply and demand</a:t>
            </a:r>
          </a:p>
          <a:p>
            <a:pPr>
              <a:buFontTx/>
              <a:buChar char="•"/>
            </a:pPr>
            <a:endParaRPr lang="en-US" dirty="0"/>
          </a:p>
          <a:p>
            <a:pPr marL="171450" indent="-171450">
              <a:buFont typeface="Arial" charset="0"/>
              <a:buChar char="•"/>
            </a:pPr>
            <a:r>
              <a:rPr lang="en-US" dirty="0"/>
              <a:t>Adam Sandler negotiates with a young girl to convince her to pretend to be his daughter. </a:t>
            </a:r>
          </a:p>
          <a:p>
            <a:pPr marL="171450" indent="-171450">
              <a:buFont typeface="Arial" charset="0"/>
              <a:buChar char="•"/>
            </a:pPr>
            <a:r>
              <a:rPr lang="en-US" dirty="0"/>
              <a:t>They settle on $300, and a three-week acting camp.</a:t>
            </a:r>
          </a:p>
          <a:p>
            <a:pPr marL="171450" indent="-171450">
              <a:buFont typeface="Arial" charset="0"/>
              <a:buChar char="•"/>
            </a:pPr>
            <a:r>
              <a:rPr lang="en-US" dirty="0"/>
              <a:t>He would’ve paid $500, whereas she would’ve done it for the experience. </a:t>
            </a:r>
          </a:p>
          <a:p>
            <a:pPr>
              <a:buFontTx/>
              <a:buChar char="•"/>
            </a:pPr>
            <a:endParaRPr lang="en-US" dirty="0"/>
          </a:p>
          <a:p>
            <a:r>
              <a:rPr lang="en-US" dirty="0"/>
              <a:t>After showing students this clip, you can ask them the following questions:</a:t>
            </a:r>
          </a:p>
          <a:p>
            <a:pPr marL="171450" indent="-171450">
              <a:buFont typeface="Arial" charset="0"/>
              <a:buChar char="•"/>
            </a:pPr>
            <a:r>
              <a:rPr lang="en-US" dirty="0"/>
              <a:t>How much was Sandler’s consumer surplus?  </a:t>
            </a:r>
          </a:p>
          <a:p>
            <a:pPr marL="628650" lvl="1" indent="-171450">
              <a:buFont typeface="Arial" charset="0"/>
              <a:buChar char="•"/>
            </a:pPr>
            <a:r>
              <a:rPr lang="en-US" dirty="0"/>
              <a:t>WTP = $500, but P = $300, so $200.</a:t>
            </a:r>
          </a:p>
          <a:p>
            <a:pPr marL="171450" indent="-171450">
              <a:buFont typeface="Arial" charset="0"/>
              <a:buChar char="•"/>
            </a:pPr>
            <a:r>
              <a:rPr lang="en-US" dirty="0"/>
              <a:t>How much was the girl’s producer surplus? </a:t>
            </a:r>
          </a:p>
          <a:p>
            <a:pPr marL="628650" lvl="1" indent="-171450">
              <a:buFont typeface="Arial" charset="0"/>
              <a:buChar char="•"/>
            </a:pPr>
            <a:r>
              <a:rPr lang="en-US" dirty="0"/>
              <a:t>P = $300, WTS = $0, so $300.</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a:lstStyle/>
          <a:p>
            <a:pPr eaLnBrk="1" hangingPunct="1">
              <a:spcBef>
                <a:spcPct val="0"/>
              </a:spcBef>
            </a:pPr>
            <a:r>
              <a:rPr lang="en-US" b="1" i="1" dirty="0"/>
              <a:t>Lecture notes:</a:t>
            </a:r>
            <a:endParaRPr lang="en-US" b="1" dirty="0"/>
          </a:p>
          <a:p>
            <a:r>
              <a:rPr lang="en-US" altLang="ja-JP" dirty="0"/>
              <a:t>Economic welfare is a sign of how well off or how efficient our economy is at capturing gains from trade. An increase in economic welfare is a good thing.</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83971"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lnSpc>
                <a:spcPct val="80000"/>
              </a:lnSpc>
              <a:spcBef>
                <a:spcPct val="0"/>
              </a:spcBef>
              <a:defRPr/>
            </a:pPr>
            <a:r>
              <a:rPr lang="en-US" altLang="en-US" sz="800" b="1" i="1" dirty="0"/>
              <a:t>Image: </a:t>
            </a:r>
            <a:r>
              <a:rPr lang="en-US" altLang="en-US" sz="800" dirty="0"/>
              <a:t>Animated Figure 5.5</a:t>
            </a:r>
          </a:p>
          <a:p>
            <a:pPr eaLnBrk="1" hangingPunct="1">
              <a:lnSpc>
                <a:spcPct val="80000"/>
              </a:lnSpc>
              <a:spcBef>
                <a:spcPct val="0"/>
              </a:spcBef>
              <a:defRPr/>
            </a:pPr>
            <a:endParaRPr lang="en-US" altLang="en-US" sz="800" b="1" i="1" dirty="0"/>
          </a:p>
          <a:p>
            <a:pPr eaLnBrk="1" hangingPunct="1">
              <a:lnSpc>
                <a:spcPct val="80000"/>
              </a:lnSpc>
              <a:spcBef>
                <a:spcPct val="0"/>
              </a:spcBef>
              <a:defRPr/>
            </a:pPr>
            <a:r>
              <a:rPr lang="en-US" altLang="en-US" sz="800" b="1" i="1" dirty="0"/>
              <a:t>Lecture notes:</a:t>
            </a:r>
          </a:p>
          <a:p>
            <a:pPr eaLnBrk="1" hangingPunct="1">
              <a:lnSpc>
                <a:spcPct val="80000"/>
              </a:lnSpc>
              <a:spcBef>
                <a:spcPct val="0"/>
              </a:spcBef>
              <a:defRPr/>
            </a:pPr>
            <a:endParaRPr lang="en-US" altLang="en-US" sz="800" b="1" dirty="0"/>
          </a:p>
          <a:p>
            <a:pPr marL="171450" indent="-171450">
              <a:lnSpc>
                <a:spcPct val="80000"/>
              </a:lnSpc>
              <a:buFont typeface="Arial" panose="020B0604020202020204" pitchFamily="34" charset="0"/>
              <a:buChar char="•"/>
              <a:defRPr/>
            </a:pPr>
            <a:r>
              <a:rPr lang="en-US" altLang="en-US" sz="800" dirty="0"/>
              <a:t>The demand curve shows that some customers are willing to pay more for a slice of pie than others are. </a:t>
            </a:r>
          </a:p>
          <a:p>
            <a:pPr marL="171450" indent="-171450">
              <a:lnSpc>
                <a:spcPct val="80000"/>
              </a:lnSpc>
              <a:buFont typeface="Arial" panose="020B0604020202020204" pitchFamily="34" charset="0"/>
              <a:buChar char="•"/>
              <a:defRPr/>
            </a:pPr>
            <a:r>
              <a:rPr lang="en-US" dirty="0"/>
              <a:t>The supply curve shows that some producers are willing to accept less for a slice of pie than others are. </a:t>
            </a:r>
          </a:p>
          <a:p>
            <a:pPr marL="171450" indent="-171450">
              <a:lnSpc>
                <a:spcPct val="80000"/>
              </a:lnSpc>
              <a:buFont typeface="Arial" panose="020B0604020202020204" pitchFamily="34" charset="0"/>
              <a:buChar char="•"/>
              <a:defRPr/>
            </a:pPr>
            <a:endParaRPr lang="en-US" altLang="en-US" sz="800" dirty="0"/>
          </a:p>
          <a:p>
            <a:pPr>
              <a:lnSpc>
                <a:spcPct val="80000"/>
              </a:lnSpc>
              <a:buFont typeface="Arial" panose="020B0604020202020204" pitchFamily="34" charset="0"/>
              <a:buNone/>
              <a:defRPr/>
            </a:pPr>
            <a:r>
              <a:rPr lang="en-US" altLang="en-US" sz="800" dirty="0"/>
              <a:t>First click: </a:t>
            </a:r>
          </a:p>
          <a:p>
            <a:pPr marL="171450" indent="-171450">
              <a:lnSpc>
                <a:spcPct val="80000"/>
              </a:lnSpc>
              <a:buFont typeface="Arial" panose="020B0604020202020204" pitchFamily="34" charset="0"/>
              <a:buChar char="•"/>
              <a:defRPr/>
            </a:pPr>
            <a:r>
              <a:rPr lang="en-US" altLang="en-US" sz="800" dirty="0"/>
              <a:t>Labels price of $4 and Q of 6.0 million slices, and different prices</a:t>
            </a:r>
          </a:p>
          <a:p>
            <a:pPr marL="171450" indent="-171450">
              <a:lnSpc>
                <a:spcPct val="80000"/>
              </a:lnSpc>
              <a:buFont typeface="Arial" panose="020B0604020202020204" pitchFamily="34" charset="0"/>
              <a:buChar char="•"/>
              <a:defRPr/>
            </a:pPr>
            <a:r>
              <a:rPr lang="en-US" altLang="en-US" sz="800" dirty="0"/>
              <a:t>Before you move on to the next click, ask students where CS and PS are.</a:t>
            </a:r>
          </a:p>
          <a:p>
            <a:pPr>
              <a:lnSpc>
                <a:spcPct val="80000"/>
              </a:lnSpc>
              <a:buFont typeface="Arial" panose="020B0604020202020204" pitchFamily="34" charset="0"/>
              <a:buNone/>
              <a:defRPr/>
            </a:pPr>
            <a:r>
              <a:rPr lang="en-US" altLang="en-US" sz="800" dirty="0"/>
              <a:t>Second click: </a:t>
            </a:r>
          </a:p>
          <a:p>
            <a:pPr marL="171450" indent="-171450">
              <a:lnSpc>
                <a:spcPct val="80000"/>
              </a:lnSpc>
              <a:buFont typeface="Arial" panose="020B0604020202020204" pitchFamily="34" charset="0"/>
              <a:buChar char="•"/>
              <a:defRPr/>
            </a:pPr>
            <a:r>
              <a:rPr lang="en-US" altLang="en-US" sz="800" dirty="0"/>
              <a:t>Shades in CS triangle.</a:t>
            </a:r>
          </a:p>
          <a:p>
            <a:pPr marL="628650" lvl="1" indent="-171450">
              <a:lnSpc>
                <a:spcPct val="80000"/>
              </a:lnSpc>
              <a:buFont typeface="Arial" panose="020B0604020202020204" pitchFamily="34" charset="0"/>
              <a:buChar char="•"/>
              <a:defRPr/>
            </a:pPr>
            <a:r>
              <a:rPr lang="en-US" altLang="en-US" sz="800" dirty="0"/>
              <a:t>CS is the area below the demand curve but above the price of $4.</a:t>
            </a:r>
          </a:p>
          <a:p>
            <a:pPr marL="628650" lvl="1" indent="-171450">
              <a:lnSpc>
                <a:spcPct val="80000"/>
              </a:lnSpc>
              <a:buFont typeface="Arial" panose="020B0604020202020204" pitchFamily="34" charset="0"/>
              <a:buChar char="•"/>
              <a:defRPr/>
            </a:pPr>
            <a:r>
              <a:rPr lang="en-US" altLang="en-US" sz="800" dirty="0"/>
              <a:t>At point A, there is some consumer who is willing to pay $7. He or she pays $4, so CS = $3.</a:t>
            </a:r>
          </a:p>
          <a:p>
            <a:pPr marL="628650" lvl="1" indent="-171450">
              <a:lnSpc>
                <a:spcPct val="80000"/>
              </a:lnSpc>
              <a:buFont typeface="Arial" panose="020B0604020202020204" pitchFamily="34" charset="0"/>
              <a:buChar char="•"/>
              <a:defRPr/>
            </a:pPr>
            <a:r>
              <a:rPr lang="en-US" altLang="en-US" sz="800" dirty="0"/>
              <a:t>At point B, there is another consumer who is willing to pay $5. He or she pay $4, so CS = $1.</a:t>
            </a:r>
          </a:p>
          <a:p>
            <a:pPr>
              <a:lnSpc>
                <a:spcPct val="80000"/>
              </a:lnSpc>
              <a:buFont typeface="Arial" panose="020B0604020202020204" pitchFamily="34" charset="0"/>
              <a:buNone/>
              <a:defRPr/>
            </a:pPr>
            <a:r>
              <a:rPr lang="en-US" altLang="en-US" sz="800" dirty="0"/>
              <a:t>Third click: </a:t>
            </a:r>
          </a:p>
          <a:p>
            <a:pPr marL="171450" indent="-171450">
              <a:lnSpc>
                <a:spcPct val="80000"/>
              </a:lnSpc>
              <a:buFont typeface="Arial" panose="020B0604020202020204" pitchFamily="34" charset="0"/>
              <a:buChar char="•"/>
              <a:defRPr/>
            </a:pPr>
            <a:r>
              <a:rPr lang="en-US" altLang="en-US" sz="800" dirty="0"/>
              <a:t>Shades in PS triangle.</a:t>
            </a:r>
          </a:p>
          <a:p>
            <a:pPr marL="628650" lvl="1" indent="-171450">
              <a:lnSpc>
                <a:spcPct val="80000"/>
              </a:lnSpc>
              <a:buFont typeface="Arial" panose="020B0604020202020204" pitchFamily="34" charset="0"/>
              <a:buChar char="•"/>
              <a:defRPr/>
            </a:pPr>
            <a:r>
              <a:rPr lang="en-US" altLang="en-US" sz="800" dirty="0"/>
              <a:t>PS is the area above the supply curve but below the price of $4.</a:t>
            </a:r>
          </a:p>
          <a:p>
            <a:pPr marL="628650" lvl="1" indent="-171450">
              <a:lnSpc>
                <a:spcPct val="80000"/>
              </a:lnSpc>
              <a:buFont typeface="Arial" panose="020B0604020202020204" pitchFamily="34" charset="0"/>
              <a:buChar char="•"/>
              <a:defRPr/>
            </a:pPr>
            <a:r>
              <a:rPr lang="en-US" altLang="en-US" sz="800" dirty="0"/>
              <a:t>At point C, there is some producer who is willing to accept $2.50. He or she receives $4, so PS = $1.50.</a:t>
            </a:r>
          </a:p>
          <a:p>
            <a:pPr marL="628650" lvl="1" indent="-171450">
              <a:lnSpc>
                <a:spcPct val="80000"/>
              </a:lnSpc>
              <a:buFont typeface="Arial" panose="020B0604020202020204" pitchFamily="34" charset="0"/>
              <a:buChar char="•"/>
              <a:defRPr/>
            </a:pPr>
            <a:endParaRPr lang="en-US" altLang="en-US" sz="800" b="1" dirty="0"/>
          </a:p>
          <a:p>
            <a:pPr>
              <a:lnSpc>
                <a:spcPct val="80000"/>
              </a:lnSpc>
              <a:buFont typeface="Arial" panose="020B0604020202020204" pitchFamily="34" charset="0"/>
              <a:buNone/>
              <a:defRPr/>
            </a:pPr>
            <a:r>
              <a:rPr lang="en-US" altLang="en-US" sz="800" dirty="0"/>
              <a:t>Total surplus:</a:t>
            </a:r>
          </a:p>
          <a:p>
            <a:pPr marL="171450" indent="-171450">
              <a:lnSpc>
                <a:spcPct val="80000"/>
              </a:lnSpc>
              <a:buFont typeface="Arial" panose="020B0604020202020204" pitchFamily="34" charset="0"/>
              <a:buChar char="•"/>
              <a:defRPr/>
            </a:pPr>
            <a:r>
              <a:rPr lang="en-US" altLang="en-US" sz="800" dirty="0"/>
              <a:t>The shaded-blue triangle (</a:t>
            </a:r>
            <a:r>
              <a:rPr lang="en-US" altLang="en-US" sz="800" i="1" dirty="0"/>
              <a:t>consumer surplus</a:t>
            </a:r>
            <a:r>
              <a:rPr lang="en-US" altLang="en-US" sz="800" dirty="0"/>
              <a:t>) and the shaded-red triangle (</a:t>
            </a:r>
            <a:r>
              <a:rPr lang="en-US" altLang="en-US" sz="800" i="1" dirty="0"/>
              <a:t>producer surplus</a:t>
            </a:r>
            <a:r>
              <a:rPr lang="en-US" altLang="en-US" sz="800" dirty="0"/>
              <a:t>) = total surplus or social welfare.</a:t>
            </a:r>
          </a:p>
          <a:p>
            <a:pPr marL="171450" indent="-171450">
              <a:lnSpc>
                <a:spcPct val="80000"/>
              </a:lnSpc>
              <a:buFont typeface="Arial" panose="020B0604020202020204" pitchFamily="34" charset="0"/>
              <a:buChar char="•"/>
              <a:defRPr/>
            </a:pPr>
            <a:r>
              <a:rPr lang="en-US" altLang="en-US" sz="800" dirty="0"/>
              <a:t>Efficiency occurs at point E when the market is in equilibrium. At any other non-equilibrium price, less trading will occur, and less surplus will be gained.</a:t>
            </a:r>
          </a:p>
        </p:txBody>
      </p:sp>
      <p:sp>
        <p:nvSpPr>
          <p:cNvPr id="58372" name="Slide Number Placeholder 3"/>
          <p:cNvSpPr>
            <a:spLocks noGrp="1"/>
          </p:cNvSpPr>
          <p:nvPr>
            <p:ph type="sldNum" sz="quarter" idx="4294967295"/>
          </p:nvPr>
        </p:nvSpPr>
        <p:spPr bwMode="auto">
          <a:xfrm>
            <a:off x="3884613" y="8685213"/>
            <a:ext cx="2971800" cy="457200"/>
          </a:xfrm>
          <a:prstGeom prst="rect">
            <a:avLst/>
          </a:prstGeom>
          <a:noFill/>
          <a:ln>
            <a:miter lim="800000"/>
            <a:headEnd/>
            <a:tailEnd/>
          </a:ln>
        </p:spPr>
        <p:txBody>
          <a:bodyPr>
            <a:prstTxWarp prst="textNoShape">
              <a:avLst/>
            </a:prstTxWarp>
          </a:bodyPr>
          <a:lstStyle/>
          <a:p>
            <a:pPr eaLnBrk="1" hangingPunct="1"/>
            <a:fld id="{64C8E17B-951F-1742-B4D7-DA1C36E159E5}" type="slidenum">
              <a:rPr lang="en-US"/>
              <a:pPr eaLnBrk="1" hangingPunct="1"/>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83971"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lnSpc>
                <a:spcPct val="80000"/>
              </a:lnSpc>
              <a:spcBef>
                <a:spcPct val="0"/>
              </a:spcBef>
            </a:pPr>
            <a:r>
              <a:rPr lang="en-US" sz="800" b="1" i="1" dirty="0"/>
              <a:t>Image: </a:t>
            </a:r>
            <a:r>
              <a:rPr lang="en-US" sz="800" dirty="0"/>
              <a:t>Animated Figure 5.5</a:t>
            </a:r>
          </a:p>
          <a:p>
            <a:pPr eaLnBrk="1" hangingPunct="1">
              <a:lnSpc>
                <a:spcPct val="80000"/>
              </a:lnSpc>
              <a:spcBef>
                <a:spcPct val="0"/>
              </a:spcBef>
            </a:pPr>
            <a:endParaRPr lang="en-US" sz="800" b="1" i="1" dirty="0"/>
          </a:p>
          <a:p>
            <a:pPr eaLnBrk="1" hangingPunct="1">
              <a:lnSpc>
                <a:spcPct val="80000"/>
              </a:lnSpc>
              <a:spcBef>
                <a:spcPct val="0"/>
              </a:spcBef>
            </a:pPr>
            <a:r>
              <a:rPr lang="en-US" sz="800" b="1" i="1" dirty="0"/>
              <a:t>Lecture notes:</a:t>
            </a:r>
            <a:endParaRPr lang="en-US" sz="800" b="1" dirty="0"/>
          </a:p>
          <a:p>
            <a:pPr>
              <a:lnSpc>
                <a:spcPct val="80000"/>
              </a:lnSpc>
            </a:pPr>
            <a:r>
              <a:rPr lang="en-US" sz="800" dirty="0"/>
              <a:t>Why is total surplus maximized at 6.0 million slices? Go through some counter examples with students.</a:t>
            </a:r>
          </a:p>
          <a:p>
            <a:pPr>
              <a:lnSpc>
                <a:spcPct val="80000"/>
              </a:lnSpc>
            </a:pPr>
            <a:endParaRPr lang="en-US" sz="800" dirty="0"/>
          </a:p>
          <a:p>
            <a:pPr>
              <a:lnSpc>
                <a:spcPct val="80000"/>
              </a:lnSpc>
            </a:pPr>
            <a:r>
              <a:rPr lang="en-US" sz="800" dirty="0"/>
              <a:t>First click: </a:t>
            </a:r>
          </a:p>
          <a:p>
            <a:pPr marL="171450" indent="-171450">
              <a:lnSpc>
                <a:spcPct val="80000"/>
              </a:lnSpc>
              <a:buFont typeface="Arial" charset="0"/>
              <a:buChar char="•"/>
            </a:pPr>
            <a:r>
              <a:rPr lang="en-US" sz="800" dirty="0"/>
              <a:t>Why not have more than 6.0 million slices? After all, there are buyers who are willing to pay for a slice of pie.</a:t>
            </a:r>
          </a:p>
          <a:p>
            <a:pPr marL="628650" lvl="1" indent="-171450">
              <a:lnSpc>
                <a:spcPct val="80000"/>
              </a:lnSpc>
              <a:buFont typeface="Arial" charset="0"/>
              <a:buChar char="•"/>
            </a:pPr>
            <a:r>
              <a:rPr lang="en-US" sz="800" dirty="0"/>
              <a:t>You can counter this question by explaining that for any quantity more than 6.0 million slices, the maximum amount a buyer is willing to pay is less than the minimum amount a seller is willing to trade.</a:t>
            </a:r>
          </a:p>
          <a:p>
            <a:pPr>
              <a:lnSpc>
                <a:spcPct val="80000"/>
              </a:lnSpc>
            </a:pPr>
            <a:r>
              <a:rPr lang="en-US" sz="800" dirty="0"/>
              <a:t>Second click: </a:t>
            </a:r>
          </a:p>
          <a:p>
            <a:pPr marL="171450" indent="-171450">
              <a:lnSpc>
                <a:spcPct val="80000"/>
              </a:lnSpc>
              <a:buFont typeface="Arial" charset="0"/>
              <a:buChar char="•"/>
            </a:pPr>
            <a:r>
              <a:rPr lang="en-US" sz="800" dirty="0"/>
              <a:t>What if we restrict trade to less than 6.0 millions slices?</a:t>
            </a:r>
          </a:p>
          <a:p>
            <a:pPr marL="628650" lvl="1" indent="-171450">
              <a:lnSpc>
                <a:spcPct val="80000"/>
              </a:lnSpc>
              <a:buFont typeface="Arial" charset="0"/>
              <a:buChar char="•"/>
            </a:pPr>
            <a:r>
              <a:rPr lang="en-US" sz="800" dirty="0"/>
              <a:t>Now there are some buyers who are willing to pay more than what some sellers are willing to accept.</a:t>
            </a:r>
          </a:p>
          <a:p>
            <a:pPr marL="628650" lvl="1" indent="-171450">
              <a:lnSpc>
                <a:spcPct val="80000"/>
              </a:lnSpc>
              <a:buFont typeface="Arial" charset="0"/>
              <a:buChar char="•"/>
            </a:pPr>
            <a:r>
              <a:rPr lang="en-US" sz="800" dirty="0"/>
              <a:t>Therefore, there are potential gains from trade.</a:t>
            </a:r>
          </a:p>
          <a:p>
            <a:pPr>
              <a:lnSpc>
                <a:spcPct val="80000"/>
              </a:lnSpc>
            </a:pPr>
            <a:r>
              <a:rPr lang="en-US" sz="800" dirty="0"/>
              <a:t>Third click: </a:t>
            </a:r>
          </a:p>
          <a:p>
            <a:pPr marL="171450" indent="-171450">
              <a:lnSpc>
                <a:spcPct val="80000"/>
              </a:lnSpc>
              <a:buFont typeface="Arial" charset="0"/>
              <a:buChar char="•"/>
            </a:pPr>
            <a:r>
              <a:rPr lang="en-US" sz="800" dirty="0"/>
              <a:t>These potential gains are represented by the green triangle (later, we’ll call this DWL).</a:t>
            </a:r>
          </a:p>
          <a:p>
            <a:pPr marL="628650" lvl="1" indent="-171450">
              <a:lnSpc>
                <a:spcPct val="80000"/>
              </a:lnSpc>
              <a:buFontTx/>
              <a:buChar char="•"/>
            </a:pPr>
            <a:endParaRPr lang="en-US" sz="800" dirty="0"/>
          </a:p>
        </p:txBody>
      </p:sp>
      <p:sp>
        <p:nvSpPr>
          <p:cNvPr id="60420" name="Slide Number Placeholder 3"/>
          <p:cNvSpPr>
            <a:spLocks noGrp="1"/>
          </p:cNvSpPr>
          <p:nvPr>
            <p:ph type="sldNum" sz="quarter" idx="4294967295"/>
          </p:nvPr>
        </p:nvSpPr>
        <p:spPr bwMode="auto">
          <a:xfrm>
            <a:off x="3884613" y="8685213"/>
            <a:ext cx="2971800" cy="457200"/>
          </a:xfrm>
          <a:prstGeom prst="rect">
            <a:avLst/>
          </a:prstGeom>
          <a:noFill/>
          <a:ln>
            <a:miter lim="800000"/>
            <a:headEnd/>
            <a:tailEnd/>
          </a:ln>
        </p:spPr>
        <p:txBody>
          <a:bodyPr>
            <a:prstTxWarp prst="textNoShape">
              <a:avLst/>
            </a:prstTxWarp>
          </a:bodyPr>
          <a:lstStyle/>
          <a:p>
            <a:pPr eaLnBrk="1" hangingPunct="1"/>
            <a:fld id="{899602D4-9ACD-1A49-A775-299A205C420F}" type="slidenum">
              <a:rPr lang="en-US"/>
              <a:pPr eaLnBrk="1" hangingPunct="1"/>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r>
              <a:rPr lang="en-US" b="1" i="1" dirty="0"/>
              <a:t>“Economics in the Media” Slide</a:t>
            </a:r>
            <a:endParaRPr lang="en-US" dirty="0"/>
          </a:p>
          <a:p>
            <a:r>
              <a:rPr lang="en-US" b="1" i="1" dirty="0"/>
              <a:t> </a:t>
            </a:r>
            <a:endParaRPr lang="en-US" dirty="0"/>
          </a:p>
          <a:p>
            <a:r>
              <a:rPr lang="en-US" b="1" i="1" dirty="0"/>
              <a:t>Lecture </a:t>
            </a:r>
            <a:r>
              <a:rPr lang="en-US" b="1" i="1" dirty="0" smtClean="0"/>
              <a:t>tip:</a:t>
            </a:r>
            <a:endParaRPr lang="en-US" dirty="0"/>
          </a:p>
          <a:p>
            <a:r>
              <a:rPr lang="en-US" i="1" dirty="0"/>
              <a:t>The clip mentioned on the slide can be found in the Interactive Instructor’s Guide. Access the direct link by clicking the icon in the PowerPoint above. </a:t>
            </a:r>
            <a:endParaRPr lang="en-US" i="1" dirty="0" smtClean="0"/>
          </a:p>
          <a:p>
            <a:endParaRPr lang="en-US" dirty="0"/>
          </a:p>
          <a:p>
            <a:r>
              <a:rPr lang="en-US" dirty="0"/>
              <a:t>The key concepts covered in this clip are: </a:t>
            </a:r>
          </a:p>
          <a:p>
            <a:pPr marL="171450" indent="-171450">
              <a:buFont typeface="Arial" charset="0"/>
              <a:buChar char="•"/>
            </a:pPr>
            <a:r>
              <a:rPr lang="en-US" dirty="0"/>
              <a:t>Deadweight loss of gift giving</a:t>
            </a:r>
          </a:p>
          <a:p>
            <a:pPr marL="171450" indent="-171450">
              <a:buFont typeface="Arial" charset="0"/>
              <a:buChar char="•"/>
            </a:pPr>
            <a:r>
              <a:rPr lang="en-US" dirty="0"/>
              <a:t>Trade creates value</a:t>
            </a:r>
          </a:p>
          <a:p>
            <a:pPr marL="171450" indent="-171450">
              <a:buFont typeface="Arial" charset="0"/>
              <a:buChar char="•"/>
            </a:pPr>
            <a:r>
              <a:rPr lang="en-US" dirty="0"/>
              <a:t>Exchange</a:t>
            </a:r>
          </a:p>
          <a:p>
            <a:pPr>
              <a:buFontTx/>
              <a:buChar char="•"/>
            </a:pPr>
            <a:endParaRPr lang="en-US" dirty="0"/>
          </a:p>
          <a:p>
            <a:r>
              <a:rPr lang="en-US" dirty="0"/>
              <a:t>After showing students this clip, you can ask them: </a:t>
            </a:r>
          </a:p>
          <a:p>
            <a:pPr marL="171450" indent="-171450">
              <a:buFont typeface="Arial" charset="0"/>
              <a:buChar char="•"/>
            </a:pPr>
            <a:r>
              <a:rPr lang="en-US" dirty="0"/>
              <a:t>Which scheme leads to less DWL?</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r>
              <a:rPr lang="en-US" b="1" i="1" dirty="0"/>
              <a:t>“Economics in the Media” Slide</a:t>
            </a:r>
            <a:endParaRPr lang="en-US" dirty="0"/>
          </a:p>
          <a:p>
            <a:endParaRPr lang="en-US" b="1" i="1" dirty="0"/>
          </a:p>
          <a:p>
            <a:r>
              <a:rPr lang="en-US" b="1" i="1" dirty="0" smtClean="0"/>
              <a:t>Lecture tip:</a:t>
            </a:r>
            <a:endParaRPr lang="en-US" dirty="0"/>
          </a:p>
          <a:p>
            <a:r>
              <a:rPr lang="en-US" i="1" dirty="0"/>
              <a:t>The song clip mentioned on the slide can be found in the Interactive Instructor’s Guide. Access the direct link by clicking the icon in the PowerPoint above. </a:t>
            </a:r>
          </a:p>
          <a:p>
            <a:endParaRPr lang="en-US" dirty="0" smtClean="0"/>
          </a:p>
          <a:p>
            <a:r>
              <a:rPr lang="en-US" dirty="0" smtClean="0"/>
              <a:t>The </a:t>
            </a:r>
            <a:r>
              <a:rPr lang="en-US" dirty="0"/>
              <a:t>key concepts covered by this song are: </a:t>
            </a:r>
          </a:p>
          <a:p>
            <a:pPr marL="171450" indent="-171450">
              <a:buFont typeface="Arial" charset="0"/>
              <a:buChar char="•"/>
            </a:pPr>
            <a:r>
              <a:rPr lang="en-US" dirty="0"/>
              <a:t>Taxation</a:t>
            </a:r>
          </a:p>
          <a:p>
            <a:pPr marL="171450" indent="-171450">
              <a:buFont typeface="Arial" charset="0"/>
              <a:buChar char="•"/>
            </a:pPr>
            <a:r>
              <a:rPr lang="en-US" dirty="0"/>
              <a:t>Wealth</a:t>
            </a:r>
          </a:p>
          <a:p>
            <a:pPr>
              <a:buFontTx/>
              <a:buChar char="•"/>
            </a:pPr>
            <a:endParaRPr lang="en-US" dirty="0"/>
          </a:p>
          <a:p>
            <a:r>
              <a:rPr lang="en-US" dirty="0"/>
              <a:t>After playing students this song, you can ask them the following questions: </a:t>
            </a:r>
          </a:p>
          <a:p>
            <a:pPr marL="171450" indent="-171450">
              <a:buFont typeface="Arial" charset="0"/>
              <a:buChar char="•"/>
            </a:pPr>
            <a:r>
              <a:rPr lang="en-US" dirty="0"/>
              <a:t>Would high tax rates encourage people to move to another country?</a:t>
            </a:r>
          </a:p>
          <a:p>
            <a:pPr marL="171450" indent="-171450">
              <a:buFont typeface="Arial" charset="0"/>
              <a:buChar char="•"/>
            </a:pPr>
            <a:r>
              <a:rPr lang="en-US" dirty="0"/>
              <a:t>What tradeoffs would they face?</a:t>
            </a:r>
          </a:p>
          <a:p>
            <a:pPr>
              <a:buFontTx/>
              <a:buChar char="•"/>
            </a:pPr>
            <a:endParaRPr lang="en-US" dirty="0"/>
          </a:p>
          <a:p>
            <a:r>
              <a:rPr lang="en-US" dirty="0"/>
              <a:t>Make sure to discuss how, in general, taxes discourage certain types of behavior.</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91139"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r>
              <a:rPr lang="en-US" b="1" i="1" dirty="0"/>
              <a:t>Lecture notes:</a:t>
            </a:r>
          </a:p>
          <a:p>
            <a:pPr eaLnBrk="1" hangingPunct="1">
              <a:spcBef>
                <a:spcPct val="0"/>
              </a:spcBef>
            </a:pPr>
            <a:endParaRPr lang="en-US" b="1" dirty="0"/>
          </a:p>
          <a:p>
            <a:r>
              <a:rPr lang="en-US" dirty="0"/>
              <a:t>Taxes pay for many services society needs. Such services could include:</a:t>
            </a:r>
          </a:p>
          <a:p>
            <a:pPr marL="171450" indent="-171450">
              <a:buFont typeface="Arial" charset="0"/>
              <a:buChar char="•"/>
            </a:pPr>
            <a:r>
              <a:rPr lang="en-US" dirty="0"/>
              <a:t>Police</a:t>
            </a:r>
          </a:p>
          <a:p>
            <a:pPr marL="171450" indent="-171450">
              <a:buFont typeface="Arial" charset="0"/>
              <a:buChar char="•"/>
            </a:pPr>
            <a:r>
              <a:rPr lang="en-US" dirty="0"/>
              <a:t>Military</a:t>
            </a:r>
          </a:p>
          <a:p>
            <a:pPr marL="171450" indent="-171450">
              <a:buFont typeface="Arial" charset="0"/>
              <a:buChar char="•"/>
            </a:pPr>
            <a:r>
              <a:rPr lang="en-US" dirty="0"/>
              <a:t>Infrastructure </a:t>
            </a:r>
          </a:p>
          <a:p>
            <a:pPr>
              <a:buFontTx/>
              <a:buChar char="•"/>
            </a:pPr>
            <a:endParaRPr lang="en-US" dirty="0"/>
          </a:p>
          <a:p>
            <a:r>
              <a:rPr lang="en-US" dirty="0"/>
              <a:t>Some different types of taxes could include:</a:t>
            </a:r>
          </a:p>
          <a:p>
            <a:pPr marL="171450" indent="-171450">
              <a:buFont typeface="Arial" charset="0"/>
              <a:buChar char="•"/>
            </a:pPr>
            <a:r>
              <a:rPr lang="en-US" dirty="0"/>
              <a:t>Taxes paid on income</a:t>
            </a:r>
          </a:p>
          <a:p>
            <a:pPr marL="171450" indent="-171450">
              <a:buFont typeface="Arial" charset="0"/>
              <a:buChar char="•"/>
            </a:pPr>
            <a:r>
              <a:rPr lang="en-US" dirty="0"/>
              <a:t>Payroll</a:t>
            </a:r>
          </a:p>
          <a:p>
            <a:pPr marL="171450" indent="-171450">
              <a:buFont typeface="Arial" charset="0"/>
              <a:buChar char="•"/>
            </a:pPr>
            <a:r>
              <a:rPr lang="en-US" dirty="0"/>
              <a:t>Property</a:t>
            </a:r>
          </a:p>
          <a:p>
            <a:pPr marL="171450" indent="-171450">
              <a:buFont typeface="Arial" charset="0"/>
              <a:buChar char="•"/>
            </a:pPr>
            <a:r>
              <a:rPr lang="en-US" dirty="0"/>
              <a:t>Corporate profits</a:t>
            </a:r>
          </a:p>
          <a:p>
            <a:pPr marL="171450" indent="-171450">
              <a:buFont typeface="Arial" charset="0"/>
              <a:buChar char="•"/>
            </a:pPr>
            <a:r>
              <a:rPr lang="en-US" dirty="0"/>
              <a:t>Sales</a:t>
            </a:r>
          </a:p>
          <a:p>
            <a:pPr marL="171450" indent="-171450">
              <a:buFont typeface="Arial" charset="0"/>
              <a:buChar char="•"/>
            </a:pPr>
            <a:r>
              <a:rPr lang="en-US" dirty="0"/>
              <a:t>Inheritance </a:t>
            </a:r>
          </a:p>
          <a:p>
            <a:pPr>
              <a:buFontTx/>
              <a:buChar char="•"/>
            </a:pPr>
            <a:endParaRPr lang="en-US" dirty="0"/>
          </a:p>
          <a:p>
            <a:r>
              <a:rPr lang="en-US" dirty="0"/>
              <a:t>Excise taxes are taxes imposed on a particular good or service. Such goods and/or services could include:</a:t>
            </a:r>
          </a:p>
          <a:p>
            <a:pPr marL="171450" indent="-171450">
              <a:buFont typeface="Arial" charset="0"/>
              <a:buChar char="•"/>
            </a:pPr>
            <a:r>
              <a:rPr lang="en-US" dirty="0"/>
              <a:t>Cigarettes</a:t>
            </a:r>
          </a:p>
          <a:p>
            <a:pPr marL="171450" indent="-171450">
              <a:buFont typeface="Arial" charset="0"/>
              <a:buChar char="•"/>
            </a:pPr>
            <a:r>
              <a:rPr lang="en-US" dirty="0"/>
              <a:t>Alcohol</a:t>
            </a:r>
          </a:p>
          <a:p>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noFill/>
        </p:spPr>
        <p:txBody>
          <a:bodyPr/>
          <a:lstStyle/>
          <a:p>
            <a:pPr eaLnBrk="1" hangingPunct="1">
              <a:spcBef>
                <a:spcPct val="0"/>
              </a:spcBef>
            </a:pPr>
            <a:r>
              <a:rPr lang="en-US" b="1" i="1"/>
              <a:t>Lecture notes:</a:t>
            </a:r>
            <a:endParaRPr lang="en-US" b="1"/>
          </a:p>
          <a:p>
            <a:r>
              <a:rPr lang="en-US"/>
              <a:t>Point out that we want to show that the incidence or burden of the tax is independent of who is legally obligated to pay the tax.</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p:spPr>
      </p:sp>
      <p:sp>
        <p:nvSpPr>
          <p:cNvPr id="92163"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lnSpc>
                <a:spcPct val="80000"/>
              </a:lnSpc>
              <a:spcBef>
                <a:spcPct val="0"/>
              </a:spcBef>
            </a:pPr>
            <a:r>
              <a:rPr lang="en-US" sz="1000" b="1" i="1" dirty="0"/>
              <a:t>Image: </a:t>
            </a:r>
            <a:r>
              <a:rPr lang="en-US" sz="1000" dirty="0"/>
              <a:t>Animated Figure 5.6</a:t>
            </a:r>
          </a:p>
          <a:p>
            <a:pPr eaLnBrk="1" hangingPunct="1">
              <a:lnSpc>
                <a:spcPct val="80000"/>
              </a:lnSpc>
              <a:spcBef>
                <a:spcPct val="0"/>
              </a:spcBef>
            </a:pPr>
            <a:endParaRPr lang="en-US" sz="1000" b="1" i="1" dirty="0"/>
          </a:p>
          <a:p>
            <a:pPr eaLnBrk="1" hangingPunct="1">
              <a:lnSpc>
                <a:spcPct val="80000"/>
              </a:lnSpc>
              <a:spcBef>
                <a:spcPct val="0"/>
              </a:spcBef>
            </a:pPr>
            <a:r>
              <a:rPr lang="en-US" sz="1000" b="1" i="1" dirty="0"/>
              <a:t>Lecture notes:</a:t>
            </a:r>
          </a:p>
          <a:p>
            <a:pPr eaLnBrk="1" hangingPunct="1">
              <a:lnSpc>
                <a:spcPct val="80000"/>
              </a:lnSpc>
              <a:spcBef>
                <a:spcPct val="0"/>
              </a:spcBef>
            </a:pPr>
            <a:r>
              <a:rPr lang="en-US" sz="1000" dirty="0"/>
              <a:t>Without the tax, the equilibrium price is $4.00 and the equilibrium quantity is 1,000 gallons.</a:t>
            </a:r>
          </a:p>
          <a:p>
            <a:pPr eaLnBrk="1" hangingPunct="1">
              <a:lnSpc>
                <a:spcPct val="80000"/>
              </a:lnSpc>
              <a:spcBef>
                <a:spcPct val="0"/>
              </a:spcBef>
            </a:pPr>
            <a:endParaRPr lang="en-US" sz="1000" dirty="0"/>
          </a:p>
          <a:p>
            <a:pPr eaLnBrk="1" hangingPunct="1">
              <a:lnSpc>
                <a:spcPct val="80000"/>
              </a:lnSpc>
              <a:spcBef>
                <a:spcPct val="0"/>
              </a:spcBef>
            </a:pPr>
            <a:r>
              <a:rPr lang="en-US" sz="1000" dirty="0"/>
              <a:t>What happens if the government imposes a $1.00 tax paid by the buyers of milk?</a:t>
            </a:r>
          </a:p>
          <a:p>
            <a:pPr marL="171450" indent="-171450" eaLnBrk="1" hangingPunct="1">
              <a:lnSpc>
                <a:spcPct val="80000"/>
              </a:lnSpc>
              <a:spcBef>
                <a:spcPct val="0"/>
              </a:spcBef>
              <a:buFont typeface="Arial" charset="0"/>
              <a:buChar char="•"/>
            </a:pPr>
            <a:r>
              <a:rPr lang="en-US" sz="1000" dirty="0"/>
              <a:t>First click: Demand curve shifts from D</a:t>
            </a:r>
            <a:r>
              <a:rPr lang="en-US" sz="1000" baseline="-25000" dirty="0"/>
              <a:t>1</a:t>
            </a:r>
            <a:r>
              <a:rPr lang="en-US" sz="1000" dirty="0"/>
              <a:t> to D</a:t>
            </a:r>
            <a:r>
              <a:rPr lang="en-US" sz="1000" baseline="-25000" dirty="0"/>
              <a:t>2</a:t>
            </a:r>
            <a:r>
              <a:rPr lang="en-US" sz="1000" dirty="0"/>
              <a:t>.</a:t>
            </a:r>
          </a:p>
          <a:p>
            <a:pPr marL="628650" lvl="1" indent="-171450" eaLnBrk="1" hangingPunct="1">
              <a:lnSpc>
                <a:spcPct val="80000"/>
              </a:lnSpc>
              <a:spcBef>
                <a:spcPct val="0"/>
              </a:spcBef>
              <a:buFont typeface="Arial" charset="0"/>
              <a:buChar char="•"/>
            </a:pPr>
            <a:r>
              <a:rPr lang="en-US" sz="1000" dirty="0"/>
              <a:t>The new demand curve reflects how much consumers are willing and able to pay for a gallon of milk </a:t>
            </a:r>
            <a:r>
              <a:rPr lang="en-US" sz="1000" i="1" dirty="0"/>
              <a:t>not</a:t>
            </a:r>
            <a:r>
              <a:rPr lang="en-US" sz="1000" b="1" i="1" dirty="0"/>
              <a:t> </a:t>
            </a:r>
            <a:r>
              <a:rPr lang="en-US" sz="1000" dirty="0"/>
              <a:t>including the $1 tax.</a:t>
            </a:r>
          </a:p>
          <a:p>
            <a:pPr marL="628650" lvl="1" indent="-171450" eaLnBrk="1" hangingPunct="1">
              <a:lnSpc>
                <a:spcPct val="80000"/>
              </a:lnSpc>
              <a:spcBef>
                <a:spcPct val="0"/>
              </a:spcBef>
              <a:buFont typeface="Arial" charset="0"/>
              <a:buChar char="•"/>
            </a:pPr>
            <a:r>
              <a:rPr lang="en-US" sz="1000" dirty="0"/>
              <a:t>Point out that the vertical distance between the two demand curves is the amount of the tax (= $1).</a:t>
            </a:r>
          </a:p>
          <a:p>
            <a:pPr marL="171450" indent="-171450" eaLnBrk="1" hangingPunct="1">
              <a:lnSpc>
                <a:spcPct val="80000"/>
              </a:lnSpc>
              <a:spcBef>
                <a:spcPct val="0"/>
              </a:spcBef>
              <a:buFont typeface="Arial" charset="0"/>
              <a:buChar char="•"/>
            </a:pPr>
            <a:r>
              <a:rPr lang="en-US" sz="1000" dirty="0"/>
              <a:t>Second click: Labels new equilibrium.</a:t>
            </a:r>
          </a:p>
          <a:p>
            <a:pPr marL="628650" lvl="1" indent="-171450" eaLnBrk="1" hangingPunct="1">
              <a:lnSpc>
                <a:spcPct val="80000"/>
              </a:lnSpc>
              <a:spcBef>
                <a:spcPct val="0"/>
              </a:spcBef>
              <a:buFont typeface="Arial" charset="0"/>
              <a:buChar char="•"/>
            </a:pPr>
            <a:r>
              <a:rPr lang="en-US" sz="1000" dirty="0"/>
              <a:t>The equilibrium price and quantity is $3.50 and 750 gallons.</a:t>
            </a:r>
          </a:p>
          <a:p>
            <a:pPr marL="628650" lvl="1" indent="-171450" eaLnBrk="1" hangingPunct="1">
              <a:lnSpc>
                <a:spcPct val="80000"/>
              </a:lnSpc>
              <a:spcBef>
                <a:spcPct val="0"/>
              </a:spcBef>
              <a:buFont typeface="Arial" charset="0"/>
              <a:buChar char="•"/>
            </a:pPr>
            <a:r>
              <a:rPr lang="en-US" sz="1000" dirty="0"/>
              <a:t>The $3.50 is the price paid to the seller.</a:t>
            </a:r>
          </a:p>
          <a:p>
            <a:pPr marL="628650" lvl="1" indent="-171450" eaLnBrk="1" hangingPunct="1">
              <a:lnSpc>
                <a:spcPct val="80000"/>
              </a:lnSpc>
              <a:spcBef>
                <a:spcPct val="0"/>
              </a:spcBef>
              <a:buFont typeface="Arial" charset="0"/>
              <a:buChar char="•"/>
            </a:pPr>
            <a:r>
              <a:rPr lang="en-US" sz="1000" dirty="0"/>
              <a:t>But since the consumer has to pay the $1.00 tax, they pay a full price of $4.50.</a:t>
            </a:r>
          </a:p>
          <a:p>
            <a:pPr marL="628650" lvl="1" indent="-171450" eaLnBrk="1" hangingPunct="1">
              <a:lnSpc>
                <a:spcPct val="80000"/>
              </a:lnSpc>
              <a:spcBef>
                <a:spcPct val="0"/>
              </a:spcBef>
              <a:buFontTx/>
              <a:buChar char="•"/>
            </a:pPr>
            <a:endParaRPr lang="en-US" sz="1000" dirty="0"/>
          </a:p>
          <a:p>
            <a:pPr eaLnBrk="1" hangingPunct="1">
              <a:lnSpc>
                <a:spcPct val="80000"/>
              </a:lnSpc>
              <a:spcBef>
                <a:spcPct val="0"/>
              </a:spcBef>
            </a:pPr>
            <a:r>
              <a:rPr lang="en-US" sz="1000" dirty="0"/>
              <a:t>Tax incidence:</a:t>
            </a:r>
          </a:p>
          <a:p>
            <a:pPr marL="171450" indent="-171450" eaLnBrk="1" hangingPunct="1">
              <a:lnSpc>
                <a:spcPct val="80000"/>
              </a:lnSpc>
              <a:spcBef>
                <a:spcPct val="0"/>
              </a:spcBef>
              <a:buFont typeface="Arial" charset="0"/>
              <a:buChar char="•"/>
            </a:pPr>
            <a:r>
              <a:rPr lang="en-US" sz="1000" dirty="0"/>
              <a:t>Consumers initially paid $4.00 per gallon, and now pay $4.50 per gallon. They pay $0.50 more.</a:t>
            </a:r>
          </a:p>
          <a:p>
            <a:pPr marL="171450" indent="-171450" eaLnBrk="1" hangingPunct="1">
              <a:lnSpc>
                <a:spcPct val="80000"/>
              </a:lnSpc>
              <a:spcBef>
                <a:spcPct val="0"/>
              </a:spcBef>
              <a:buFont typeface="Arial" charset="0"/>
              <a:buChar char="•"/>
            </a:pPr>
            <a:r>
              <a:rPr lang="en-US" sz="1000" dirty="0"/>
              <a:t>Producers initially received $4.00 per gallon, and now receive $3.50. They receive $0.50 less.</a:t>
            </a:r>
          </a:p>
          <a:p>
            <a:pPr marL="171450" indent="-171450" eaLnBrk="1" hangingPunct="1">
              <a:lnSpc>
                <a:spcPct val="80000"/>
              </a:lnSpc>
              <a:spcBef>
                <a:spcPct val="0"/>
              </a:spcBef>
              <a:buFont typeface="Arial" charset="0"/>
              <a:buChar char="•"/>
            </a:pPr>
            <a:r>
              <a:rPr lang="en-US" sz="1000" dirty="0"/>
              <a:t>In this example, the burden of the tax falls equally on both consumers and producers.</a:t>
            </a:r>
          </a:p>
          <a:p>
            <a:pPr eaLnBrk="1" hangingPunct="1">
              <a:lnSpc>
                <a:spcPct val="80000"/>
              </a:lnSpc>
              <a:spcBef>
                <a:spcPct val="0"/>
              </a:spcBef>
              <a:buFontTx/>
              <a:buChar char="•"/>
            </a:pPr>
            <a:endParaRPr lang="en-US" sz="1000" dirty="0"/>
          </a:p>
          <a:p>
            <a:pPr>
              <a:lnSpc>
                <a:spcPct val="80000"/>
              </a:lnSpc>
            </a:pPr>
            <a:r>
              <a:rPr lang="en-US" sz="1000" dirty="0"/>
              <a:t>How much does the government collect in tax revenue? </a:t>
            </a:r>
          </a:p>
          <a:p>
            <a:pPr marL="171450" indent="-171450">
              <a:lnSpc>
                <a:spcPct val="80000"/>
              </a:lnSpc>
              <a:buFont typeface="Arial" charset="0"/>
              <a:buChar char="•"/>
            </a:pPr>
            <a:r>
              <a:rPr lang="en-US" sz="1000" dirty="0"/>
              <a:t>Tax revenue = (tax amount) </a:t>
            </a:r>
            <a:r>
              <a:rPr lang="en-US" sz="1000" dirty="0">
                <a:sym typeface="Symbol" pitchFamily="-107" charset="2"/>
              </a:rPr>
              <a:t> (number of units taxed)</a:t>
            </a:r>
          </a:p>
          <a:p>
            <a:pPr marL="171450" indent="-171450">
              <a:lnSpc>
                <a:spcPct val="80000"/>
              </a:lnSpc>
              <a:buFont typeface="Arial" charset="0"/>
              <a:buChar char="•"/>
            </a:pPr>
            <a:r>
              <a:rPr lang="en-US" sz="1000" dirty="0">
                <a:sym typeface="Symbol" pitchFamily="-107" charset="2"/>
              </a:rPr>
              <a:t>Tax revenue = $1.00  750 = $750</a:t>
            </a:r>
          </a:p>
          <a:p>
            <a:pPr>
              <a:lnSpc>
                <a:spcPct val="80000"/>
              </a:lnSpc>
            </a:pPr>
            <a:endParaRPr lang="en-US" sz="1000" dirty="0"/>
          </a:p>
        </p:txBody>
      </p:sp>
      <p:sp>
        <p:nvSpPr>
          <p:cNvPr id="70660" name="Slide Number Placeholder 3"/>
          <p:cNvSpPr>
            <a:spLocks noGrp="1"/>
          </p:cNvSpPr>
          <p:nvPr>
            <p:ph type="sldNum" sz="quarter" idx="4294967295"/>
          </p:nvPr>
        </p:nvSpPr>
        <p:spPr bwMode="auto">
          <a:xfrm>
            <a:off x="3884613" y="8685213"/>
            <a:ext cx="2971800" cy="457200"/>
          </a:xfrm>
          <a:prstGeom prst="rect">
            <a:avLst/>
          </a:prstGeom>
          <a:noFill/>
          <a:ln>
            <a:miter lim="800000"/>
            <a:headEnd/>
            <a:tailEnd/>
          </a:ln>
        </p:spPr>
        <p:txBody>
          <a:bodyPr>
            <a:prstTxWarp prst="textNoShape">
              <a:avLst/>
            </a:prstTxWarp>
          </a:bodyPr>
          <a:lstStyle/>
          <a:p>
            <a:pPr eaLnBrk="1" hangingPunct="1"/>
            <a:fld id="{D98A8758-C320-A041-88D3-97BDD6961A00}" type="slidenum">
              <a:rPr lang="en-US"/>
              <a:pPr eaLnBrk="1" hangingPunct="1"/>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r>
              <a:rPr lang="en-US" b="1" i="1" dirty="0"/>
              <a:t>Classroom demonstration: </a:t>
            </a:r>
            <a:r>
              <a:rPr lang="en-US" dirty="0"/>
              <a:t>Dutch Auctions </a:t>
            </a:r>
            <a:endParaRPr lang="en-US" dirty="0" smtClean="0"/>
          </a:p>
          <a:p>
            <a:pPr eaLnBrk="1" hangingPunct="1">
              <a:spcBef>
                <a:spcPct val="0"/>
              </a:spcBef>
            </a:pPr>
            <a:r>
              <a:rPr lang="en-US" dirty="0" smtClean="0"/>
              <a:t>This </a:t>
            </a:r>
            <a:r>
              <a:rPr lang="en-US" dirty="0"/>
              <a:t>demonstration can be found in the Interactive Instructor’s Guide </a:t>
            </a:r>
            <a:r>
              <a:rPr lang="en-US" dirty="0" smtClean="0"/>
              <a:t>(See </a:t>
            </a:r>
            <a:r>
              <a:rPr lang="en-US" dirty="0"/>
              <a:t>Tip #192).</a:t>
            </a:r>
            <a:endParaRPr lang="en-US" b="1" i="1" dirty="0"/>
          </a:p>
          <a:p>
            <a:pPr marL="171450" indent="-171450">
              <a:buFont typeface="Arial" charset="0"/>
              <a:buChar char="•"/>
            </a:pPr>
            <a:r>
              <a:rPr lang="en-US" dirty="0"/>
              <a:t>Bring a small bundle of goods to class. (Make sure to keep the receipt!) These goods could include milk and donut holes, soda and Pop-Tarts, soda and chips, a coffee mug with your school logo, and so on. Once you have decided on what good to auction, enter it in the PowerPoint slide.</a:t>
            </a:r>
          </a:p>
          <a:p>
            <a:pPr marL="171450" indent="-171450">
              <a:buFont typeface="Arial" charset="0"/>
              <a:buChar char="•"/>
            </a:pPr>
            <a:r>
              <a:rPr lang="en-US" dirty="0"/>
              <a:t>Start by listing a high price, and then list smaller and smaller prices until someone says “Yes!”</a:t>
            </a:r>
          </a:p>
          <a:p>
            <a:pPr marL="171450" indent="-171450">
              <a:buFont typeface="Arial" charset="0"/>
              <a:buChar char="•"/>
            </a:pPr>
            <a:r>
              <a:rPr lang="en-US" dirty="0"/>
              <a:t>That person is the winner and must pay the price. There is only one bidder. Then, show the receipt to the student and class.</a:t>
            </a:r>
          </a:p>
          <a:p>
            <a:pPr marL="171450" indent="-171450">
              <a:buFont typeface="Arial" charset="0"/>
              <a:buChar char="•"/>
            </a:pPr>
            <a:r>
              <a:rPr lang="en-US" dirty="0"/>
              <a:t>Although the concepts that this demonstration covers are yet to be defined, the demonstration can show that both you and the student may have gained from the exchange. They may have paid more than you paid but less than what they would be willing to pay.</a:t>
            </a:r>
          </a:p>
          <a:p>
            <a:pPr>
              <a:buFontTx/>
              <a:buChar char="•"/>
            </a:pPr>
            <a:endParaRPr lang="en-US" dirty="0"/>
          </a:p>
          <a:p>
            <a:pPr>
              <a:buFontTx/>
              <a:buChar char="•"/>
            </a:pPr>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lnSpc>
                <a:spcPct val="80000"/>
              </a:lnSpc>
              <a:spcBef>
                <a:spcPct val="0"/>
              </a:spcBef>
            </a:pPr>
            <a:r>
              <a:rPr lang="en-US" sz="1000" b="1" i="1" dirty="0"/>
              <a:t>Image: </a:t>
            </a:r>
            <a:r>
              <a:rPr lang="en-US" sz="1000" dirty="0"/>
              <a:t>Animated Figure 5.7</a:t>
            </a:r>
          </a:p>
          <a:p>
            <a:pPr eaLnBrk="1" hangingPunct="1">
              <a:lnSpc>
                <a:spcPct val="80000"/>
              </a:lnSpc>
              <a:spcBef>
                <a:spcPct val="0"/>
              </a:spcBef>
            </a:pPr>
            <a:endParaRPr lang="en-US" sz="1000" b="1" i="1" dirty="0"/>
          </a:p>
          <a:p>
            <a:pPr eaLnBrk="1" hangingPunct="1">
              <a:lnSpc>
                <a:spcPct val="80000"/>
              </a:lnSpc>
              <a:spcBef>
                <a:spcPct val="0"/>
              </a:spcBef>
            </a:pPr>
            <a:r>
              <a:rPr lang="en-US" sz="1000" b="1" i="1" dirty="0"/>
              <a:t>Lecture notes:</a:t>
            </a:r>
          </a:p>
          <a:p>
            <a:pPr eaLnBrk="1" hangingPunct="1">
              <a:lnSpc>
                <a:spcPct val="80000"/>
              </a:lnSpc>
              <a:spcBef>
                <a:spcPct val="0"/>
              </a:spcBef>
            </a:pPr>
            <a:r>
              <a:rPr lang="en-US" sz="1000" dirty="0"/>
              <a:t>Without the tax, the equilibrium price is $4.00 and the equilibrium quantity is 1,000 gallons.</a:t>
            </a:r>
          </a:p>
          <a:p>
            <a:pPr eaLnBrk="1" hangingPunct="1">
              <a:lnSpc>
                <a:spcPct val="80000"/>
              </a:lnSpc>
              <a:spcBef>
                <a:spcPct val="0"/>
              </a:spcBef>
            </a:pPr>
            <a:endParaRPr lang="en-US" sz="1000" dirty="0"/>
          </a:p>
          <a:p>
            <a:pPr eaLnBrk="1" hangingPunct="1">
              <a:lnSpc>
                <a:spcPct val="80000"/>
              </a:lnSpc>
              <a:spcBef>
                <a:spcPct val="0"/>
              </a:spcBef>
            </a:pPr>
            <a:r>
              <a:rPr lang="en-US" sz="1000" dirty="0"/>
              <a:t>What happens if the government imposes a $1.00 tax paid by the sellers of milk?</a:t>
            </a:r>
          </a:p>
          <a:p>
            <a:pPr marL="171450" indent="-171450" eaLnBrk="1" hangingPunct="1">
              <a:lnSpc>
                <a:spcPct val="80000"/>
              </a:lnSpc>
              <a:spcBef>
                <a:spcPct val="0"/>
              </a:spcBef>
              <a:buFont typeface="Arial" charset="0"/>
              <a:buChar char="•"/>
            </a:pPr>
            <a:r>
              <a:rPr lang="en-US" sz="1000" dirty="0"/>
              <a:t>First click: Supply curve shifts from S</a:t>
            </a:r>
            <a:r>
              <a:rPr lang="en-US" sz="1000" baseline="-25000" dirty="0"/>
              <a:t>1</a:t>
            </a:r>
            <a:r>
              <a:rPr lang="en-US" sz="1000" dirty="0"/>
              <a:t> to S</a:t>
            </a:r>
            <a:r>
              <a:rPr lang="en-US" sz="1000" baseline="-25000" dirty="0"/>
              <a:t>2</a:t>
            </a:r>
            <a:r>
              <a:rPr lang="en-US" sz="1000" dirty="0"/>
              <a:t>.</a:t>
            </a:r>
          </a:p>
          <a:p>
            <a:pPr marL="628650" lvl="1" indent="-171450" eaLnBrk="1" hangingPunct="1">
              <a:lnSpc>
                <a:spcPct val="80000"/>
              </a:lnSpc>
              <a:spcBef>
                <a:spcPct val="0"/>
              </a:spcBef>
              <a:buFont typeface="Arial" charset="0"/>
              <a:buChar char="•"/>
            </a:pPr>
            <a:r>
              <a:rPr lang="en-US" sz="1000" dirty="0"/>
              <a:t>The new supply curve reflects the minimum price sellers would need to receive to sell a gallon of milk.</a:t>
            </a:r>
          </a:p>
          <a:p>
            <a:pPr marL="628650" lvl="1" indent="-171450" eaLnBrk="1" hangingPunct="1">
              <a:lnSpc>
                <a:spcPct val="80000"/>
              </a:lnSpc>
              <a:spcBef>
                <a:spcPct val="0"/>
              </a:spcBef>
              <a:buFont typeface="Arial" charset="0"/>
              <a:buChar char="•"/>
            </a:pPr>
            <a:r>
              <a:rPr lang="en-US" sz="1000" dirty="0"/>
              <a:t>Note that the supply curve includes the $1.00 tax.</a:t>
            </a:r>
          </a:p>
          <a:p>
            <a:pPr marL="628650" lvl="1" indent="-171450" eaLnBrk="1" hangingPunct="1">
              <a:lnSpc>
                <a:spcPct val="80000"/>
              </a:lnSpc>
              <a:spcBef>
                <a:spcPct val="0"/>
              </a:spcBef>
              <a:buFont typeface="Arial" charset="0"/>
              <a:buChar char="•"/>
            </a:pPr>
            <a:r>
              <a:rPr lang="en-US" sz="1000" dirty="0"/>
              <a:t>Point out that the vertical distance between the two supply curves is the amount of the tax (= $1).</a:t>
            </a:r>
          </a:p>
          <a:p>
            <a:pPr marL="171450" indent="-171450" eaLnBrk="1" hangingPunct="1">
              <a:lnSpc>
                <a:spcPct val="80000"/>
              </a:lnSpc>
              <a:spcBef>
                <a:spcPct val="0"/>
              </a:spcBef>
              <a:buFont typeface="Arial" charset="0"/>
              <a:buChar char="•"/>
            </a:pPr>
            <a:r>
              <a:rPr lang="en-US" sz="1000" dirty="0"/>
              <a:t>Second click: Labels new equilibrium.</a:t>
            </a:r>
          </a:p>
          <a:p>
            <a:pPr marL="628650" lvl="1" indent="-171450" eaLnBrk="1" hangingPunct="1">
              <a:lnSpc>
                <a:spcPct val="80000"/>
              </a:lnSpc>
              <a:spcBef>
                <a:spcPct val="0"/>
              </a:spcBef>
              <a:buFont typeface="Arial" charset="0"/>
              <a:buChar char="•"/>
            </a:pPr>
            <a:r>
              <a:rPr lang="en-US" sz="1000" dirty="0"/>
              <a:t>The equilibrium price and quantity is $4.50 and 750 gallons.</a:t>
            </a:r>
          </a:p>
          <a:p>
            <a:pPr marL="628650" lvl="1" indent="-171450" eaLnBrk="1" hangingPunct="1">
              <a:lnSpc>
                <a:spcPct val="80000"/>
              </a:lnSpc>
              <a:spcBef>
                <a:spcPct val="0"/>
              </a:spcBef>
              <a:buFont typeface="Arial" charset="0"/>
              <a:buChar char="•"/>
            </a:pPr>
            <a:r>
              <a:rPr lang="en-US" sz="1000" dirty="0"/>
              <a:t>The $4.50 is the price paid to the seller by the buyers.</a:t>
            </a:r>
          </a:p>
          <a:p>
            <a:pPr marL="628650" lvl="1" indent="-171450" eaLnBrk="1" hangingPunct="1">
              <a:lnSpc>
                <a:spcPct val="80000"/>
              </a:lnSpc>
              <a:spcBef>
                <a:spcPct val="0"/>
              </a:spcBef>
              <a:buFont typeface="Arial" charset="0"/>
              <a:buChar char="•"/>
            </a:pPr>
            <a:r>
              <a:rPr lang="en-US" sz="1000" dirty="0"/>
              <a:t>But since the producers have to pay the $1.00 tax to the government, they actually receive a price of $3.50.</a:t>
            </a:r>
          </a:p>
          <a:p>
            <a:pPr marL="628650" lvl="1" indent="-171450" eaLnBrk="1" hangingPunct="1">
              <a:lnSpc>
                <a:spcPct val="80000"/>
              </a:lnSpc>
              <a:spcBef>
                <a:spcPct val="0"/>
              </a:spcBef>
              <a:buFontTx/>
              <a:buChar char="•"/>
            </a:pPr>
            <a:endParaRPr lang="en-US" sz="1000" dirty="0"/>
          </a:p>
          <a:p>
            <a:pPr eaLnBrk="1" hangingPunct="1">
              <a:lnSpc>
                <a:spcPct val="80000"/>
              </a:lnSpc>
              <a:spcBef>
                <a:spcPct val="0"/>
              </a:spcBef>
            </a:pPr>
            <a:r>
              <a:rPr lang="en-US" sz="1000" dirty="0"/>
              <a:t>Tax incidence:</a:t>
            </a:r>
          </a:p>
          <a:p>
            <a:pPr marL="171450" indent="-171450" eaLnBrk="1" hangingPunct="1">
              <a:lnSpc>
                <a:spcPct val="80000"/>
              </a:lnSpc>
              <a:spcBef>
                <a:spcPct val="0"/>
              </a:spcBef>
              <a:buFont typeface="Arial" charset="0"/>
              <a:buChar char="•"/>
            </a:pPr>
            <a:r>
              <a:rPr lang="en-US" sz="1000" dirty="0"/>
              <a:t>Consumers initially paid $4.00 per gallon and now pay $4.50 per gallon. They pay $0.50 more.</a:t>
            </a:r>
          </a:p>
          <a:p>
            <a:pPr marL="171450" indent="-171450" eaLnBrk="1" hangingPunct="1">
              <a:lnSpc>
                <a:spcPct val="80000"/>
              </a:lnSpc>
              <a:spcBef>
                <a:spcPct val="0"/>
              </a:spcBef>
              <a:buFont typeface="Arial" charset="0"/>
              <a:buChar char="•"/>
            </a:pPr>
            <a:r>
              <a:rPr lang="en-US" sz="1000" dirty="0"/>
              <a:t>Producers initially received $4.00 per gallon and now receive $3.50. They receive $0.50 less.</a:t>
            </a:r>
          </a:p>
          <a:p>
            <a:pPr marL="171450" indent="-171450" eaLnBrk="1" hangingPunct="1">
              <a:lnSpc>
                <a:spcPct val="80000"/>
              </a:lnSpc>
              <a:spcBef>
                <a:spcPct val="0"/>
              </a:spcBef>
              <a:buFont typeface="Arial" charset="0"/>
              <a:buChar char="•"/>
            </a:pPr>
            <a:r>
              <a:rPr lang="en-US" sz="1000" dirty="0"/>
              <a:t>In this example, the burden of the tax falls equally on both consumers and producers.</a:t>
            </a:r>
          </a:p>
          <a:p>
            <a:pPr eaLnBrk="1" hangingPunct="1">
              <a:lnSpc>
                <a:spcPct val="80000"/>
              </a:lnSpc>
              <a:spcBef>
                <a:spcPct val="0"/>
              </a:spcBef>
              <a:buFontTx/>
              <a:buChar char="•"/>
            </a:pPr>
            <a:endParaRPr lang="en-US" sz="1000" dirty="0"/>
          </a:p>
          <a:p>
            <a:pPr>
              <a:lnSpc>
                <a:spcPct val="80000"/>
              </a:lnSpc>
            </a:pPr>
            <a:r>
              <a:rPr lang="en-US" sz="1000" dirty="0"/>
              <a:t>How much does the government collect in tax revenue? </a:t>
            </a:r>
          </a:p>
          <a:p>
            <a:pPr marL="171450" indent="-171450">
              <a:lnSpc>
                <a:spcPct val="80000"/>
              </a:lnSpc>
              <a:buFont typeface="Arial" charset="0"/>
              <a:buChar char="•"/>
            </a:pPr>
            <a:r>
              <a:rPr lang="en-US" sz="1000" dirty="0"/>
              <a:t>Tax revenue = (tax amount) </a:t>
            </a:r>
            <a:r>
              <a:rPr lang="en-US" sz="1000" dirty="0">
                <a:sym typeface="Symbol" pitchFamily="-107" charset="2"/>
              </a:rPr>
              <a:t> (number of units taxed)</a:t>
            </a:r>
          </a:p>
          <a:p>
            <a:pPr marL="171450" indent="-171450">
              <a:lnSpc>
                <a:spcPct val="80000"/>
              </a:lnSpc>
              <a:buFont typeface="Arial" charset="0"/>
              <a:buChar char="•"/>
            </a:pPr>
            <a:r>
              <a:rPr lang="en-US" sz="1000" dirty="0">
                <a:sym typeface="Symbol" pitchFamily="-107" charset="2"/>
              </a:rPr>
              <a:t>Tax revenue = $1.00  750 = $750</a:t>
            </a:r>
          </a:p>
          <a:p>
            <a:pPr>
              <a:lnSpc>
                <a:spcPct val="80000"/>
              </a:lnSpc>
            </a:pPr>
            <a:endParaRPr lang="en-US" sz="1000" dirty="0"/>
          </a:p>
        </p:txBody>
      </p:sp>
      <p:sp>
        <p:nvSpPr>
          <p:cNvPr id="72708" name="Slide Number Placeholder 3"/>
          <p:cNvSpPr>
            <a:spLocks noGrp="1"/>
          </p:cNvSpPr>
          <p:nvPr>
            <p:ph type="sldNum" sz="quarter" idx="4294967295"/>
          </p:nvPr>
        </p:nvSpPr>
        <p:spPr bwMode="auto">
          <a:xfrm>
            <a:off x="3884613" y="8685213"/>
            <a:ext cx="2971800" cy="457200"/>
          </a:xfrm>
          <a:prstGeom prst="rect">
            <a:avLst/>
          </a:prstGeom>
          <a:noFill/>
          <a:ln>
            <a:miter lim="800000"/>
            <a:headEnd/>
            <a:tailEnd/>
          </a:ln>
        </p:spPr>
        <p:txBody>
          <a:bodyPr>
            <a:prstTxWarp prst="textNoShape">
              <a:avLst/>
            </a:prstTxWarp>
          </a:bodyPr>
          <a:lstStyle/>
          <a:p>
            <a:pPr eaLnBrk="1" hangingPunct="1"/>
            <a:fld id="{769CF3A1-C082-C748-AC98-EDE76D67A597}" type="slidenum">
              <a:rPr lang="en-US"/>
              <a:pPr eaLnBrk="1" hangingPunct="1"/>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p:spPr>
      </p:sp>
      <p:sp>
        <p:nvSpPr>
          <p:cNvPr id="94211"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r>
              <a:rPr lang="en-US" b="1" i="1" dirty="0"/>
              <a:t>Lecture notes:</a:t>
            </a:r>
          </a:p>
          <a:p>
            <a:pPr eaLnBrk="1" hangingPunct="1">
              <a:spcBef>
                <a:spcPct val="0"/>
              </a:spcBef>
            </a:pPr>
            <a:r>
              <a:rPr lang="en-US" dirty="0"/>
              <a:t>We missed that there are now less gallons of milk exchanged: 1,000 to 750.</a:t>
            </a:r>
          </a:p>
          <a:p>
            <a:pPr eaLnBrk="1" hangingPunct="1">
              <a:spcBef>
                <a:spcPct val="0"/>
              </a:spcBef>
            </a:pPr>
            <a:endParaRPr lang="en-US" dirty="0"/>
          </a:p>
          <a:p>
            <a:pPr eaLnBrk="1" hangingPunct="1">
              <a:spcBef>
                <a:spcPct val="0"/>
              </a:spcBef>
            </a:pPr>
            <a:r>
              <a:rPr lang="en-US" dirty="0"/>
              <a:t>Remind students that markets are efficient when total surplus or the sum of consumer and producer surplus is maximized.</a:t>
            </a:r>
          </a:p>
          <a:p>
            <a:pPr marL="171450" indent="-171450" eaLnBrk="1" hangingPunct="1">
              <a:spcBef>
                <a:spcPct val="0"/>
              </a:spcBef>
              <a:buFont typeface="Arial" charset="0"/>
              <a:buChar char="•"/>
            </a:pPr>
            <a:r>
              <a:rPr lang="en-US" dirty="0"/>
              <a:t>At equilibrium, all the gains from trade are exhausted.</a:t>
            </a:r>
          </a:p>
          <a:p>
            <a:pPr marL="171450" indent="-171450" eaLnBrk="1" hangingPunct="1">
              <a:spcBef>
                <a:spcPct val="0"/>
              </a:spcBef>
              <a:buFont typeface="Arial" charset="0"/>
              <a:buChar char="•"/>
            </a:pPr>
            <a:r>
              <a:rPr lang="en-US" dirty="0"/>
              <a:t>By imposing a tax, the government causes the quantity of gallons of milk to fall and so reduces total surplus in the milk market.</a:t>
            </a:r>
          </a:p>
          <a:p>
            <a:pPr marL="171450" indent="-171450" eaLnBrk="1" hangingPunct="1">
              <a:spcBef>
                <a:spcPct val="0"/>
              </a:spcBef>
              <a:buFont typeface="Arial" charset="0"/>
              <a:buChar char="•"/>
            </a:pPr>
            <a:r>
              <a:rPr lang="en-US" dirty="0"/>
              <a:t>The loss in surplus is deadweight loss.</a:t>
            </a:r>
          </a:p>
          <a:p>
            <a:pPr eaLnBrk="1" hangingPunct="1">
              <a:spcBef>
                <a:spcPct val="0"/>
              </a:spcBef>
              <a:buFontTx/>
              <a:buChar char="•"/>
            </a:pPr>
            <a:endParaRPr lang="en-US" dirty="0"/>
          </a:p>
          <a:p>
            <a:pPr eaLnBrk="1" hangingPunct="1">
              <a:spcBef>
                <a:spcPct val="0"/>
              </a:spcBef>
            </a:pPr>
            <a:r>
              <a:rPr lang="en-US" dirty="0"/>
              <a:t>Steve </a:t>
            </a:r>
            <a:r>
              <a:rPr lang="en-US" dirty="0" err="1"/>
              <a:t>Landsberg</a:t>
            </a:r>
            <a:r>
              <a:rPr lang="en-US" dirty="0"/>
              <a:t> asks, “Why are taxes bad?” </a:t>
            </a:r>
          </a:p>
          <a:p>
            <a:pPr marL="171450" indent="-171450" eaLnBrk="1" hangingPunct="1">
              <a:spcBef>
                <a:spcPct val="0"/>
              </a:spcBef>
              <a:buFont typeface="Arial" charset="0"/>
              <a:buChar char="•"/>
            </a:pPr>
            <a:r>
              <a:rPr lang="en-US" dirty="0"/>
              <a:t>Because we don’t like to pay them.</a:t>
            </a:r>
          </a:p>
          <a:p>
            <a:pPr marL="171450" indent="-171450" eaLnBrk="1" hangingPunct="1">
              <a:spcBef>
                <a:spcPct val="0"/>
              </a:spcBef>
              <a:buFont typeface="Arial" charset="0"/>
              <a:buChar char="•"/>
            </a:pPr>
            <a:r>
              <a:rPr lang="en-US" dirty="0"/>
              <a:t>And the only legal way we can avoid paying them is by reducing engaging in the activity that is being taxed.</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p:spPr>
      </p:sp>
      <p:sp>
        <p:nvSpPr>
          <p:cNvPr id="95235"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r>
              <a:rPr lang="en-US" b="1" i="1" dirty="0"/>
              <a:t>Image: </a:t>
            </a:r>
            <a:r>
              <a:rPr lang="en-US" dirty="0"/>
              <a:t>Animated Figure 5.8</a:t>
            </a:r>
          </a:p>
          <a:p>
            <a:pPr eaLnBrk="1" hangingPunct="1">
              <a:spcBef>
                <a:spcPct val="0"/>
              </a:spcBef>
            </a:pPr>
            <a:endParaRPr lang="en-US" b="1" i="1" dirty="0"/>
          </a:p>
          <a:p>
            <a:pPr eaLnBrk="1" hangingPunct="1">
              <a:spcBef>
                <a:spcPct val="0"/>
              </a:spcBef>
            </a:pPr>
            <a:r>
              <a:rPr lang="en-US" b="1" i="1" dirty="0"/>
              <a:t>Lecture notes:</a:t>
            </a:r>
            <a:endParaRPr lang="en-US" b="1" dirty="0"/>
          </a:p>
          <a:p>
            <a:r>
              <a:rPr lang="en-US" dirty="0"/>
              <a:t>This graph shows DWL in the case of a tax levied on the buyer. The effect of the tax is to reduce the amount purchased from 1,000 to 750 gallons.</a:t>
            </a:r>
          </a:p>
          <a:p>
            <a:endParaRPr lang="en-US" dirty="0"/>
          </a:p>
          <a:p>
            <a:r>
              <a:rPr lang="en-US" dirty="0"/>
              <a:t>First click: </a:t>
            </a:r>
          </a:p>
          <a:p>
            <a:pPr marL="171450" indent="-171450">
              <a:buFont typeface="Arial" charset="0"/>
              <a:buChar char="•"/>
            </a:pPr>
            <a:r>
              <a:rPr lang="en-US" dirty="0"/>
              <a:t>Adds DWL triangle.</a:t>
            </a:r>
          </a:p>
          <a:p>
            <a:pPr marL="171450" indent="-171450">
              <a:buFont typeface="Arial" charset="0"/>
              <a:buChar char="•"/>
            </a:pPr>
            <a:r>
              <a:rPr lang="en-US" dirty="0"/>
              <a:t>The top half of the yellow triangle represents the loss in consumer surplus; the bottom half of the yellow triangle represents the loss in producer surplus.</a:t>
            </a:r>
          </a:p>
          <a:p>
            <a:pPr marL="171450" indent="-171450">
              <a:buFont typeface="Arial" charset="0"/>
              <a:buChar char="•"/>
            </a:pPr>
            <a:r>
              <a:rPr lang="en-US" dirty="0"/>
              <a:t>These are possible gains from trade that the tax eliminates.</a:t>
            </a:r>
          </a:p>
          <a:p>
            <a:pPr marL="171450" indent="-171450">
              <a:buFont typeface="Arial" charset="0"/>
              <a:buChar char="•"/>
            </a:pPr>
            <a:r>
              <a:rPr lang="en-US" dirty="0"/>
              <a:t>How much is the DWL? </a:t>
            </a:r>
          </a:p>
          <a:p>
            <a:pPr marL="628650" lvl="1" indent="-171450">
              <a:buFont typeface="Arial" charset="0"/>
              <a:buChar char="•"/>
            </a:pPr>
            <a:r>
              <a:rPr lang="en-US" dirty="0"/>
              <a:t>= ½ x (1,000 – 750) x ($4.50 – $3.50) = $125</a:t>
            </a:r>
          </a:p>
          <a:p>
            <a:pPr marL="628650" lvl="1" indent="-171450">
              <a:buFontTx/>
              <a:buChar char="•"/>
            </a:pPr>
            <a:endParaRPr lang="en-US" dirty="0"/>
          </a:p>
          <a:p>
            <a:r>
              <a:rPr lang="en-US" dirty="0"/>
              <a:t>Here’s an example to give students to enforce the idea of DWL:</a:t>
            </a:r>
          </a:p>
          <a:p>
            <a:pPr marL="171450" indent="-171450">
              <a:buFont typeface="Arial" charset="0"/>
              <a:buChar char="•"/>
            </a:pPr>
            <a:r>
              <a:rPr lang="en-US" dirty="0"/>
              <a:t>Suppose the government could magically transfer the tax revenue collected back to consumers and producers.</a:t>
            </a:r>
          </a:p>
          <a:p>
            <a:pPr marL="171450" indent="-171450">
              <a:buFont typeface="Arial" charset="0"/>
              <a:buChar char="•"/>
            </a:pPr>
            <a:r>
              <a:rPr lang="en-US" dirty="0"/>
              <a:t>Consumers and producers would each receive $375 ($0.50 x 750).</a:t>
            </a:r>
          </a:p>
          <a:p>
            <a:pPr marL="628650" lvl="1" indent="-171450">
              <a:buFont typeface="Arial" charset="0"/>
              <a:buChar char="•"/>
            </a:pPr>
            <a:r>
              <a:rPr lang="en-US" dirty="0"/>
              <a:t>Why doesn’t that make consumers and producers whole?</a:t>
            </a:r>
          </a:p>
          <a:p>
            <a:pPr marL="628650" lvl="1" indent="-171450">
              <a:buFontTx/>
              <a:buChar char="•"/>
            </a:pPr>
            <a:endParaRPr lang="en-US" dirty="0"/>
          </a:p>
          <a:p>
            <a:endParaRPr lang="en-US" dirty="0"/>
          </a:p>
          <a:p>
            <a:endParaRPr lang="en-US" dirty="0"/>
          </a:p>
        </p:txBody>
      </p:sp>
      <p:sp>
        <p:nvSpPr>
          <p:cNvPr id="78852" name="Slide Number Placeholder 3"/>
          <p:cNvSpPr>
            <a:spLocks noGrp="1"/>
          </p:cNvSpPr>
          <p:nvPr>
            <p:ph type="sldNum" sz="quarter" idx="4294967295"/>
          </p:nvPr>
        </p:nvSpPr>
        <p:spPr bwMode="auto">
          <a:xfrm>
            <a:off x="3884613" y="8685213"/>
            <a:ext cx="2971800" cy="457200"/>
          </a:xfrm>
          <a:prstGeom prst="rect">
            <a:avLst/>
          </a:prstGeom>
          <a:noFill/>
          <a:ln>
            <a:miter lim="800000"/>
            <a:headEnd/>
            <a:tailEnd/>
          </a:ln>
        </p:spPr>
        <p:txBody>
          <a:bodyPr>
            <a:prstTxWarp prst="textNoShape">
              <a:avLst/>
            </a:prstTxWarp>
          </a:bodyPr>
          <a:lstStyle/>
          <a:p>
            <a:pPr eaLnBrk="1" hangingPunct="1"/>
            <a:fld id="{43DCB00F-B913-5E45-80D3-AC2239A4C323}" type="slidenum">
              <a:rPr lang="en-US"/>
              <a:pPr eaLnBrk="1" hangingPunct="1"/>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96259"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defRPr/>
            </a:pPr>
            <a:r>
              <a:rPr lang="en-US" altLang="en-US" b="1" i="1" dirty="0"/>
              <a:t>Lecture notes:</a:t>
            </a:r>
            <a:endParaRPr lang="en-US" altLang="en-US" b="1" dirty="0"/>
          </a:p>
          <a:p>
            <a:pPr>
              <a:buFont typeface="Arial" panose="020B0604020202020204" pitchFamily="34" charset="0"/>
              <a:buNone/>
              <a:defRPr/>
            </a:pPr>
            <a:r>
              <a:rPr lang="en-US" altLang="en-US" dirty="0"/>
              <a:t>We will </a:t>
            </a:r>
            <a:r>
              <a:rPr lang="en-US" altLang="ja-JP" dirty="0"/>
              <a:t>show that:</a:t>
            </a:r>
          </a:p>
          <a:p>
            <a:pPr marL="171450" indent="-171450">
              <a:buFont typeface="Arial" panose="020B0604020202020204" pitchFamily="34" charset="0"/>
              <a:buChar char="•"/>
              <a:defRPr/>
            </a:pPr>
            <a:r>
              <a:rPr lang="en-US" altLang="ja-JP" dirty="0"/>
              <a:t>When demand is perfectly inelastic, the burden of the tax falls entirely on the consumer, and there is no DWL.</a:t>
            </a:r>
          </a:p>
          <a:p>
            <a:pPr marL="171450" indent="-171450">
              <a:buFont typeface="Arial" panose="020B0604020202020204" pitchFamily="34" charset="0"/>
              <a:buChar char="•"/>
              <a:defRPr/>
            </a:pPr>
            <a:r>
              <a:rPr lang="en-US" altLang="ja-JP" dirty="0"/>
              <a:t>As demand becomes more elastic, consumer burden falls, and DWL increases.</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p:spPr>
      </p:sp>
      <p:sp>
        <p:nvSpPr>
          <p:cNvPr id="97283"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lnSpc>
                <a:spcPct val="90000"/>
              </a:lnSpc>
              <a:spcBef>
                <a:spcPct val="0"/>
              </a:spcBef>
            </a:pPr>
            <a:r>
              <a:rPr lang="en-US" b="1" i="1" dirty="0"/>
              <a:t>Image: </a:t>
            </a:r>
            <a:r>
              <a:rPr lang="en-US" dirty="0"/>
              <a:t>Animated Figure 5.9</a:t>
            </a:r>
          </a:p>
          <a:p>
            <a:pPr eaLnBrk="1" hangingPunct="1">
              <a:lnSpc>
                <a:spcPct val="90000"/>
              </a:lnSpc>
              <a:spcBef>
                <a:spcPct val="0"/>
              </a:spcBef>
            </a:pPr>
            <a:endParaRPr lang="en-US" b="1" i="1" dirty="0"/>
          </a:p>
          <a:p>
            <a:pPr eaLnBrk="1" hangingPunct="1">
              <a:lnSpc>
                <a:spcPct val="90000"/>
              </a:lnSpc>
              <a:spcBef>
                <a:spcPct val="0"/>
              </a:spcBef>
            </a:pPr>
            <a:r>
              <a:rPr lang="en-US" b="1" i="1" dirty="0"/>
              <a:t>Lecture notes:</a:t>
            </a:r>
            <a:endParaRPr lang="en-US" b="1" dirty="0"/>
          </a:p>
          <a:p>
            <a:pPr marL="171450" indent="-171450">
              <a:lnSpc>
                <a:spcPct val="90000"/>
              </a:lnSpc>
              <a:buFont typeface="Arial" charset="0"/>
              <a:buChar char="•"/>
            </a:pPr>
            <a:r>
              <a:rPr lang="en-US" dirty="0"/>
              <a:t>First, explain/reveal the left graph, which shows the market before the tax. </a:t>
            </a:r>
          </a:p>
          <a:p>
            <a:pPr marL="628650" lvl="1" indent="-171450">
              <a:lnSpc>
                <a:spcPct val="90000"/>
              </a:lnSpc>
              <a:buFont typeface="Arial" charset="0"/>
              <a:buChar char="•"/>
            </a:pPr>
            <a:r>
              <a:rPr lang="en-US" dirty="0"/>
              <a:t>First click: Draws demand and supply curve.</a:t>
            </a:r>
          </a:p>
          <a:p>
            <a:pPr marL="1314450" lvl="2" indent="-171450">
              <a:lnSpc>
                <a:spcPct val="90000"/>
              </a:lnSpc>
              <a:buFont typeface="Arial" charset="0"/>
              <a:buChar char="•"/>
            </a:pPr>
            <a:r>
              <a:rPr lang="en-US" dirty="0">
                <a:ea typeface="ヒラギノ角ゴ Pro W3" pitchFamily="-107" charset="-128"/>
                <a:cs typeface="ヒラギノ角ゴ Pro W3" pitchFamily="-107" charset="-128"/>
              </a:rPr>
              <a:t>Refresh students’ memory on why the demand curve is vertical.</a:t>
            </a:r>
          </a:p>
          <a:p>
            <a:pPr marL="1314450" lvl="2" indent="-171450">
              <a:lnSpc>
                <a:spcPct val="90000"/>
              </a:lnSpc>
              <a:buFont typeface="Arial" charset="0"/>
              <a:buChar char="•"/>
            </a:pPr>
            <a:r>
              <a:rPr lang="en-US" dirty="0">
                <a:ea typeface="ヒラギノ角ゴ Pro W3" pitchFamily="-107" charset="-128"/>
                <a:cs typeface="ヒラギノ角ゴ Pro W3" pitchFamily="-107" charset="-128"/>
              </a:rPr>
              <a:t>You may also want to discuss whether the demand for phone service is perfectly inelastic.</a:t>
            </a:r>
          </a:p>
          <a:p>
            <a:pPr marL="628650" lvl="1" indent="-171450">
              <a:lnSpc>
                <a:spcPct val="90000"/>
              </a:lnSpc>
              <a:buFont typeface="Arial" charset="0"/>
              <a:buChar char="•"/>
            </a:pPr>
            <a:r>
              <a:rPr lang="en-US" dirty="0"/>
              <a:t>Second click: Labels equilibrium P and Q.</a:t>
            </a:r>
          </a:p>
          <a:p>
            <a:pPr marL="628650" lvl="1" indent="-171450">
              <a:lnSpc>
                <a:spcPct val="90000"/>
              </a:lnSpc>
              <a:buFont typeface="Arial" charset="0"/>
              <a:buChar char="•"/>
            </a:pPr>
            <a:r>
              <a:rPr lang="en-US" dirty="0"/>
              <a:t>Third click: Labels PS and CS.</a:t>
            </a:r>
          </a:p>
          <a:p>
            <a:pPr marL="1314450" lvl="2" indent="-171450">
              <a:lnSpc>
                <a:spcPct val="90000"/>
              </a:lnSpc>
              <a:buFont typeface="Arial" charset="0"/>
              <a:buChar char="•"/>
            </a:pPr>
            <a:r>
              <a:rPr lang="en-US" dirty="0">
                <a:ea typeface="ヒラギノ角ゴ Pro W3" pitchFamily="-107" charset="-128"/>
                <a:cs typeface="ヒラギノ角ゴ Pro W3" pitchFamily="-107" charset="-128"/>
              </a:rPr>
              <a:t>After this click, students might ask whether CS is infinite. (Does the demand curve keep going?)</a:t>
            </a:r>
          </a:p>
          <a:p>
            <a:pPr marL="171450" indent="-171450">
              <a:lnSpc>
                <a:spcPct val="90000"/>
              </a:lnSpc>
              <a:buFont typeface="Arial" charset="0"/>
              <a:buChar char="•"/>
            </a:pPr>
            <a:r>
              <a:rPr lang="en-US" dirty="0"/>
              <a:t>Then, explain/reveal the right graph, which shows the market after the tax.</a:t>
            </a:r>
          </a:p>
          <a:p>
            <a:pPr marL="628650" lvl="1" indent="-171450">
              <a:lnSpc>
                <a:spcPct val="90000"/>
              </a:lnSpc>
              <a:buFont typeface="Arial" charset="0"/>
              <a:buChar char="•"/>
            </a:pPr>
            <a:r>
              <a:rPr lang="en-US" dirty="0"/>
              <a:t>Fourth click: Draws demand and supply curves.</a:t>
            </a:r>
          </a:p>
          <a:p>
            <a:pPr marL="628650" lvl="1" indent="-171450">
              <a:lnSpc>
                <a:spcPct val="90000"/>
              </a:lnSpc>
              <a:buFont typeface="Arial" charset="0"/>
              <a:buChar char="•"/>
            </a:pPr>
            <a:r>
              <a:rPr lang="en-US" dirty="0"/>
              <a:t>Fifth click: Draws new supply curve from S</a:t>
            </a:r>
            <a:r>
              <a:rPr lang="en-US" baseline="-25000" dirty="0"/>
              <a:t>1</a:t>
            </a:r>
            <a:r>
              <a:rPr lang="en-US" dirty="0"/>
              <a:t> to S</a:t>
            </a:r>
            <a:r>
              <a:rPr lang="en-US" baseline="-25000" dirty="0"/>
              <a:t>2</a:t>
            </a:r>
            <a:r>
              <a:rPr lang="en-US" dirty="0"/>
              <a:t>.</a:t>
            </a:r>
          </a:p>
          <a:p>
            <a:pPr marL="628650" lvl="1" indent="-171450">
              <a:lnSpc>
                <a:spcPct val="90000"/>
              </a:lnSpc>
              <a:buFont typeface="Arial" charset="0"/>
              <a:buChar char="•"/>
            </a:pPr>
            <a:r>
              <a:rPr lang="en-US" dirty="0"/>
              <a:t>Sixth click: Labels initial and new equilibrium prices.</a:t>
            </a:r>
          </a:p>
          <a:p>
            <a:pPr marL="1314450" lvl="2" indent="-171450">
              <a:lnSpc>
                <a:spcPct val="90000"/>
              </a:lnSpc>
              <a:buFont typeface="Arial" charset="0"/>
              <a:buChar char="•"/>
            </a:pPr>
            <a:r>
              <a:rPr lang="en-US" dirty="0">
                <a:ea typeface="ヒラギノ角ゴ Pro W3" pitchFamily="-107" charset="-128"/>
                <a:cs typeface="ヒラギノ角ゴ Pro W3" pitchFamily="-107" charset="-128"/>
              </a:rPr>
              <a:t>Equilibrium moves from E</a:t>
            </a:r>
            <a:r>
              <a:rPr lang="en-US" baseline="-25000" dirty="0">
                <a:ea typeface="ヒラギノ角ゴ Pro W3" pitchFamily="-107" charset="-128"/>
                <a:cs typeface="ヒラギノ角ゴ Pro W3" pitchFamily="-107" charset="-128"/>
              </a:rPr>
              <a:t>1</a:t>
            </a:r>
            <a:r>
              <a:rPr lang="en-US" dirty="0">
                <a:ea typeface="ヒラギノ角ゴ Pro W3" pitchFamily="-107" charset="-128"/>
                <a:cs typeface="ヒラギノ角ゴ Pro W3" pitchFamily="-107" charset="-128"/>
              </a:rPr>
              <a:t> to E</a:t>
            </a:r>
            <a:r>
              <a:rPr lang="en-US" baseline="-25000" dirty="0">
                <a:ea typeface="ヒラギノ角ゴ Pro W3" pitchFamily="-107" charset="-128"/>
                <a:cs typeface="ヒラギノ角ゴ Pro W3" pitchFamily="-107" charset="-128"/>
              </a:rPr>
              <a:t>2</a:t>
            </a:r>
            <a:r>
              <a:rPr lang="en-US" dirty="0">
                <a:ea typeface="ヒラギノ角ゴ Pro W3" pitchFamily="-107" charset="-128"/>
                <a:cs typeface="ヒラギノ角ゴ Pro W3" pitchFamily="-107" charset="-128"/>
              </a:rPr>
              <a:t>, and the price rises from P</a:t>
            </a:r>
            <a:r>
              <a:rPr lang="en-US" baseline="-25000" dirty="0">
                <a:ea typeface="ヒラギノ角ゴ Pro W3" pitchFamily="-107" charset="-128"/>
                <a:cs typeface="ヒラギノ角ゴ Pro W3" pitchFamily="-107" charset="-128"/>
              </a:rPr>
              <a:t>1</a:t>
            </a:r>
            <a:r>
              <a:rPr lang="en-US" dirty="0">
                <a:ea typeface="ヒラギノ角ゴ Pro W3" pitchFamily="-107" charset="-128"/>
                <a:cs typeface="ヒラギノ角ゴ Pro W3" pitchFamily="-107" charset="-128"/>
              </a:rPr>
              <a:t> to P</a:t>
            </a:r>
            <a:r>
              <a:rPr lang="en-US" baseline="-25000" dirty="0">
                <a:ea typeface="ヒラギノ角ゴ Pro W3" pitchFamily="-107" charset="-128"/>
                <a:cs typeface="ヒラギノ角ゴ Pro W3" pitchFamily="-107" charset="-128"/>
              </a:rPr>
              <a:t>2</a:t>
            </a:r>
            <a:r>
              <a:rPr lang="en-US" dirty="0">
                <a:ea typeface="ヒラギノ角ゴ Pro W3" pitchFamily="-107" charset="-128"/>
                <a:cs typeface="ヒラギノ角ゴ Pro W3" pitchFamily="-107" charset="-128"/>
              </a:rPr>
              <a:t>. </a:t>
            </a:r>
          </a:p>
          <a:p>
            <a:pPr marL="1314450" lvl="2" indent="-171450">
              <a:lnSpc>
                <a:spcPct val="90000"/>
              </a:lnSpc>
              <a:buFont typeface="Arial" charset="0"/>
              <a:buChar char="•"/>
            </a:pPr>
            <a:r>
              <a:rPr lang="en-US" dirty="0">
                <a:ea typeface="ヒラギノ角ゴ Pro W3" pitchFamily="-107" charset="-128"/>
                <a:cs typeface="ヒラギノ角ゴ Pro W3" pitchFamily="-107" charset="-128"/>
              </a:rPr>
              <a:t>Since demand is perfectly inelastic, a price increase does not affect quantity demanded; it remains at Q</a:t>
            </a:r>
            <a:r>
              <a:rPr lang="en-US" baseline="-25000" dirty="0">
                <a:ea typeface="ヒラギノ角ゴ Pro W3" pitchFamily="-107" charset="-128"/>
                <a:cs typeface="ヒラギノ角ゴ Pro W3" pitchFamily="-107" charset="-128"/>
              </a:rPr>
              <a:t>1</a:t>
            </a:r>
            <a:r>
              <a:rPr lang="en-US" dirty="0">
                <a:ea typeface="ヒラギノ角ゴ Pro W3" pitchFamily="-107" charset="-128"/>
                <a:cs typeface="ヒラギノ角ゴ Pro W3" pitchFamily="-107" charset="-128"/>
              </a:rPr>
              <a:t>.</a:t>
            </a:r>
          </a:p>
          <a:p>
            <a:pPr marL="628650" lvl="1" indent="-171450">
              <a:lnSpc>
                <a:spcPct val="90000"/>
              </a:lnSpc>
              <a:buFont typeface="Arial" charset="0"/>
              <a:buChar char="•"/>
            </a:pPr>
            <a:r>
              <a:rPr lang="en-US" dirty="0"/>
              <a:t>Seventh click: Labels tax and tax revenue (the green-shaded area).</a:t>
            </a:r>
          </a:p>
          <a:p>
            <a:pPr marL="628650" lvl="1" indent="-171450">
              <a:lnSpc>
                <a:spcPct val="90000"/>
              </a:lnSpc>
              <a:buFont typeface="Arial" charset="0"/>
              <a:buChar char="•"/>
            </a:pPr>
            <a:r>
              <a:rPr lang="en-US" dirty="0"/>
              <a:t>Eighth click: Labels PS and CS.</a:t>
            </a:r>
          </a:p>
          <a:p>
            <a:pPr marL="1314450" lvl="2" indent="-171450">
              <a:lnSpc>
                <a:spcPct val="90000"/>
              </a:lnSpc>
              <a:buFont typeface="Arial" charset="0"/>
              <a:buChar char="•"/>
            </a:pPr>
            <a:r>
              <a:rPr lang="en-US" dirty="0">
                <a:ea typeface="ヒラギノ角ゴ Pro W3" pitchFamily="-107" charset="-128"/>
                <a:cs typeface="ヒラギノ角ゴ Pro W3" pitchFamily="-107" charset="-128"/>
              </a:rPr>
              <a:t>Since the price producers receive remains the same, producer surplus is the same as before.</a:t>
            </a:r>
          </a:p>
          <a:p>
            <a:pPr marL="1314450" lvl="2" indent="-171450">
              <a:lnSpc>
                <a:spcPct val="90000"/>
              </a:lnSpc>
              <a:buFont typeface="Arial" charset="0"/>
              <a:buChar char="•"/>
            </a:pPr>
            <a:r>
              <a:rPr lang="en-US" dirty="0">
                <a:ea typeface="ヒラギノ角ゴ Pro W3" pitchFamily="-107" charset="-128"/>
                <a:cs typeface="ヒラギノ角ゴ Pro W3" pitchFamily="-107" charset="-128"/>
              </a:rPr>
              <a:t>Since consumers pay a higher price, consumer surplus falls by the amount of the tax revenue.</a:t>
            </a:r>
          </a:p>
          <a:p>
            <a:pPr marL="1314450" lvl="2" indent="-171450">
              <a:lnSpc>
                <a:spcPct val="90000"/>
              </a:lnSpc>
              <a:buFont typeface="Arial" charset="0"/>
              <a:buChar char="•"/>
            </a:pPr>
            <a:r>
              <a:rPr lang="en-US" dirty="0">
                <a:ea typeface="ヒラギノ角ゴ Pro W3" pitchFamily="-107" charset="-128"/>
                <a:cs typeface="ヒラギノ角ゴ Pro W3" pitchFamily="-107" charset="-128"/>
              </a:rPr>
              <a:t>Since quantity remains the same, there is no DWL.</a:t>
            </a:r>
          </a:p>
          <a:p>
            <a:pPr marL="171450" indent="-171450">
              <a:lnSpc>
                <a:spcPct val="90000"/>
              </a:lnSpc>
              <a:buFont typeface="Arial" charset="0"/>
              <a:buChar char="•"/>
            </a:pPr>
            <a:r>
              <a:rPr lang="en-US" dirty="0"/>
              <a:t>Finally, once both graphs have been revealed, compare the two pictures:</a:t>
            </a:r>
          </a:p>
          <a:p>
            <a:pPr marL="628650" lvl="1" indent="-171450">
              <a:lnSpc>
                <a:spcPct val="90000"/>
              </a:lnSpc>
              <a:buFont typeface="Arial" charset="0"/>
              <a:buChar char="•"/>
            </a:pPr>
            <a:r>
              <a:rPr lang="en-US" dirty="0"/>
              <a:t>In both cases, total surplus is the same and as large as possible.</a:t>
            </a:r>
          </a:p>
          <a:p>
            <a:pPr marL="628650" lvl="1" indent="-171450">
              <a:lnSpc>
                <a:spcPct val="90000"/>
              </a:lnSpc>
              <a:buFont typeface="Arial" charset="0"/>
              <a:buChar char="•"/>
            </a:pPr>
            <a:r>
              <a:rPr lang="en-US" dirty="0"/>
              <a:t>The difference is that with the tax, part of the surplus is redistributed from consumers to the government.</a:t>
            </a:r>
          </a:p>
          <a:p>
            <a:pPr marL="628650" lvl="1" indent="-171450">
              <a:lnSpc>
                <a:spcPct val="90000"/>
              </a:lnSpc>
              <a:buFontTx/>
              <a:buChar char="•"/>
            </a:pPr>
            <a:endParaRPr lang="en-US" dirty="0"/>
          </a:p>
          <a:p>
            <a:pPr>
              <a:lnSpc>
                <a:spcPct val="90000"/>
              </a:lnSpc>
            </a:pPr>
            <a:r>
              <a:rPr lang="en-US" dirty="0"/>
              <a:t>You can follow this up by leading a discussion:</a:t>
            </a:r>
          </a:p>
          <a:p>
            <a:pPr marL="171450" indent="-171450">
              <a:lnSpc>
                <a:spcPct val="90000"/>
              </a:lnSpc>
              <a:buFont typeface="Arial" charset="0"/>
              <a:buChar char="•"/>
            </a:pPr>
            <a:r>
              <a:rPr lang="en-US" dirty="0"/>
              <a:t>Even though total surplus is the same and there is no DWL, are there other issues to consider?</a:t>
            </a:r>
          </a:p>
          <a:p>
            <a:pPr marL="171450" indent="-171450">
              <a:lnSpc>
                <a:spcPct val="90000"/>
              </a:lnSpc>
              <a:buFont typeface="Arial" charset="0"/>
              <a:buChar char="•"/>
            </a:pPr>
            <a:r>
              <a:rPr lang="en-US" dirty="0"/>
              <a:t>In the first case, consumers would have more money to spend on other goods.</a:t>
            </a:r>
          </a:p>
          <a:p>
            <a:pPr marL="171450" indent="-171450">
              <a:lnSpc>
                <a:spcPct val="90000"/>
              </a:lnSpc>
              <a:buFont typeface="Arial" charset="0"/>
              <a:buChar char="•"/>
            </a:pPr>
            <a:r>
              <a:rPr lang="en-US" dirty="0"/>
              <a:t>In the tax case, the government spends the money.</a:t>
            </a:r>
          </a:p>
          <a:p>
            <a:pPr>
              <a:lnSpc>
                <a:spcPct val="90000"/>
              </a:lnSpc>
              <a:buFontTx/>
              <a:buChar char="•"/>
            </a:pPr>
            <a:endParaRPr lang="en-US" dirty="0"/>
          </a:p>
          <a:p>
            <a:pPr>
              <a:lnSpc>
                <a:spcPct val="90000"/>
              </a:lnSpc>
            </a:pPr>
            <a:endParaRPr lang="en-US" dirty="0"/>
          </a:p>
        </p:txBody>
      </p:sp>
      <p:sp>
        <p:nvSpPr>
          <p:cNvPr id="82948" name="Slide Number Placeholder 3"/>
          <p:cNvSpPr>
            <a:spLocks noGrp="1"/>
          </p:cNvSpPr>
          <p:nvPr>
            <p:ph type="sldNum" sz="quarter" idx="4294967295"/>
          </p:nvPr>
        </p:nvSpPr>
        <p:spPr bwMode="auto">
          <a:xfrm>
            <a:off x="3884613" y="8685213"/>
            <a:ext cx="2971800" cy="457200"/>
          </a:xfrm>
          <a:prstGeom prst="rect">
            <a:avLst/>
          </a:prstGeom>
          <a:noFill/>
          <a:ln>
            <a:miter lim="800000"/>
            <a:headEnd/>
            <a:tailEnd/>
          </a:ln>
        </p:spPr>
        <p:txBody>
          <a:bodyPr>
            <a:prstTxWarp prst="textNoShape">
              <a:avLst/>
            </a:prstTxWarp>
          </a:bodyPr>
          <a:lstStyle/>
          <a:p>
            <a:pPr eaLnBrk="1" hangingPunct="1"/>
            <a:fld id="{EC93DB44-0ACC-D042-8AE0-64F7A5AA214C}" type="slidenum">
              <a:rPr lang="en-US"/>
              <a:pPr eaLnBrk="1" hangingPunct="1"/>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r>
              <a:rPr lang="en-US" b="1" i="1" dirty="0"/>
              <a:t>Lecture notes:</a:t>
            </a:r>
            <a:endParaRPr lang="en-US" b="1" dirty="0"/>
          </a:p>
          <a:p>
            <a:r>
              <a:rPr lang="en-US" dirty="0"/>
              <a:t>A “good” tax is one that leads to little or no distortions.</a:t>
            </a:r>
          </a:p>
          <a:p>
            <a:endParaRPr lang="en-US" dirty="0"/>
          </a:p>
          <a:p>
            <a:r>
              <a:rPr lang="en-US" dirty="0"/>
              <a:t>If we taxed Brussels sprouts, most consumer would buy something else so there is relatively larger deadweight loss.</a:t>
            </a:r>
          </a:p>
          <a:p>
            <a:pPr marL="171450" indent="-171450">
              <a:buFont typeface="Arial" charset="0"/>
              <a:buChar char="•"/>
            </a:pPr>
            <a:r>
              <a:rPr lang="en-US" dirty="0"/>
              <a:t>But the demand for cigarettes is highly inelastic, so most of the burden of the tax falls on smokers, and there is a small DWL.</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103427"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r>
              <a:rPr lang="en-US" sz="900" b="1" i="1" dirty="0"/>
              <a:t>Image: </a:t>
            </a:r>
            <a:r>
              <a:rPr lang="en-US" sz="900" dirty="0"/>
              <a:t>Animated Figure 5.10</a:t>
            </a:r>
          </a:p>
          <a:p>
            <a:pPr eaLnBrk="1" hangingPunct="1">
              <a:spcBef>
                <a:spcPct val="0"/>
              </a:spcBef>
            </a:pPr>
            <a:endParaRPr lang="en-US" sz="900" b="1" i="1" dirty="0"/>
          </a:p>
          <a:p>
            <a:pPr eaLnBrk="1" hangingPunct="1">
              <a:spcBef>
                <a:spcPct val="0"/>
              </a:spcBef>
            </a:pPr>
            <a:r>
              <a:rPr lang="en-US" sz="900" b="1" i="1" dirty="0"/>
              <a:t>Lecture notes:</a:t>
            </a:r>
            <a:endParaRPr lang="en-US" sz="900" b="1" dirty="0"/>
          </a:p>
          <a:p>
            <a:r>
              <a:rPr lang="en-US" sz="900" dirty="0"/>
              <a:t>Assume that demand and supply are </a:t>
            </a:r>
            <a:r>
              <a:rPr lang="ja-JP" altLang="en-US" sz="900" dirty="0"/>
              <a:t>“</a:t>
            </a:r>
            <a:r>
              <a:rPr lang="en-US" altLang="ja-JP" sz="900" dirty="0"/>
              <a:t>equally</a:t>
            </a:r>
            <a:r>
              <a:rPr lang="ja-JP" altLang="en-US" sz="900" dirty="0"/>
              <a:t>”</a:t>
            </a:r>
            <a:r>
              <a:rPr lang="en-US" altLang="ja-JP" sz="900" dirty="0"/>
              <a:t> elastic here.</a:t>
            </a:r>
          </a:p>
          <a:p>
            <a:pPr marL="171450" indent="-171450">
              <a:buFont typeface="Arial" charset="0"/>
              <a:buChar char="•"/>
            </a:pPr>
            <a:endParaRPr lang="en-US" altLang="ja-JP" sz="900" dirty="0"/>
          </a:p>
          <a:p>
            <a:pPr marL="171450" indent="-171450">
              <a:buFont typeface="Arial" charset="0"/>
              <a:buChar char="•"/>
            </a:pPr>
            <a:r>
              <a:rPr lang="en-US" altLang="ja-JP" sz="900" dirty="0"/>
              <a:t>First explain/reveal the left graph, which is the case before the tax is imposed. </a:t>
            </a:r>
          </a:p>
          <a:p>
            <a:pPr marL="628650" lvl="1" indent="-171450">
              <a:buFont typeface="Arial" charset="0"/>
              <a:buChar char="•"/>
            </a:pPr>
            <a:r>
              <a:rPr lang="en-US" altLang="ja-JP" sz="900" dirty="0"/>
              <a:t>Total surplus is maximized, so no DWL.</a:t>
            </a:r>
          </a:p>
          <a:p>
            <a:pPr marL="171450" indent="-171450">
              <a:buFont typeface="Arial" charset="0"/>
              <a:buChar char="•"/>
            </a:pPr>
            <a:r>
              <a:rPr lang="en-US" altLang="ja-JP" sz="900" dirty="0"/>
              <a:t>Then explain/reveal the right graph:</a:t>
            </a:r>
          </a:p>
          <a:p>
            <a:pPr marL="628650" lvl="1" indent="-171450">
              <a:buFont typeface="Arial" charset="0"/>
              <a:buChar char="•"/>
            </a:pPr>
            <a:r>
              <a:rPr lang="en-US" altLang="ja-JP" sz="900" dirty="0"/>
              <a:t>First click: Draws supply curve with tax, and labels new equilibrium.</a:t>
            </a:r>
          </a:p>
          <a:p>
            <a:pPr marL="1314450" lvl="2" indent="-171450">
              <a:buFont typeface="Arial" charset="0"/>
              <a:buChar char="•"/>
            </a:pPr>
            <a:r>
              <a:rPr lang="en-US" altLang="ja-JP" sz="900" dirty="0">
                <a:ea typeface="ヒラギノ角ゴ Pro W3" pitchFamily="-107" charset="-128"/>
                <a:cs typeface="ヒラギノ角ゴ Pro W3" pitchFamily="-107" charset="-128"/>
              </a:rPr>
              <a:t>As we saw before, the price will increase, but by less than the amount of the tax.</a:t>
            </a:r>
          </a:p>
          <a:p>
            <a:pPr marL="1314450" lvl="2" indent="-171450">
              <a:buFont typeface="Arial" charset="0"/>
              <a:buChar char="•"/>
            </a:pPr>
            <a:r>
              <a:rPr lang="en-US" altLang="ja-JP" sz="900" dirty="0">
                <a:ea typeface="ヒラギノ角ゴ Pro W3" pitchFamily="-107" charset="-128"/>
                <a:cs typeface="ヒラギノ角ゴ Pro W3" pitchFamily="-107" charset="-128"/>
              </a:rPr>
              <a:t>In this case, the burden of the tax falls on both consumers and producers.</a:t>
            </a:r>
          </a:p>
          <a:p>
            <a:pPr marL="1314450" lvl="2" indent="-171450">
              <a:buFont typeface="Arial" charset="0"/>
              <a:buChar char="•"/>
            </a:pPr>
            <a:r>
              <a:rPr lang="en-US" altLang="ja-JP" sz="900" dirty="0">
                <a:ea typeface="ヒラギノ角ゴ Pro W3" pitchFamily="-107" charset="-128"/>
                <a:cs typeface="ヒラギノ角ゴ Pro W3" pitchFamily="-107" charset="-128"/>
              </a:rPr>
              <a:t>Note that the graphs are drawn so that the tax burden is shared equally, but it does not have to be.</a:t>
            </a:r>
          </a:p>
          <a:p>
            <a:pPr marL="628650" lvl="1" indent="-171450">
              <a:buFont typeface="Arial" charset="0"/>
              <a:buChar char="•"/>
            </a:pPr>
            <a:r>
              <a:rPr lang="en-US" altLang="ja-JP" sz="900" dirty="0"/>
              <a:t>Second click: Adds tax and tax revenue box.</a:t>
            </a:r>
          </a:p>
          <a:p>
            <a:pPr marL="1314450" lvl="2" indent="-171450">
              <a:buFont typeface="Arial" charset="0"/>
              <a:buChar char="•"/>
            </a:pPr>
            <a:r>
              <a:rPr lang="en-US" altLang="ja-JP" sz="900" dirty="0">
                <a:ea typeface="ヒラギノ角ゴ Pro W3" pitchFamily="-107" charset="-128"/>
                <a:cs typeface="ヒラギノ角ゴ Pro W3" pitchFamily="-107" charset="-128"/>
              </a:rPr>
              <a:t>Point out that even though the tax per unit is the same, the amount of tax revenue the government collects is less than the case when demand was perfectly inelastic.</a:t>
            </a:r>
          </a:p>
          <a:p>
            <a:pPr marL="628650" lvl="1" indent="-171450">
              <a:buFont typeface="Arial" charset="0"/>
              <a:buChar char="•"/>
            </a:pPr>
            <a:r>
              <a:rPr lang="en-US" altLang="ja-JP" sz="900" dirty="0"/>
              <a:t>Third click: Shades in CS and PS; both fall compared to the before tax case.</a:t>
            </a:r>
          </a:p>
          <a:p>
            <a:pPr marL="628650" lvl="1" indent="-171450">
              <a:buFont typeface="Arial" charset="0"/>
              <a:buChar char="•"/>
            </a:pPr>
            <a:r>
              <a:rPr lang="en-US" altLang="ja-JP" sz="900" dirty="0"/>
              <a:t>Fourth click: Shades in DWL.</a:t>
            </a:r>
          </a:p>
          <a:p>
            <a:pPr marL="1314450" lvl="2" indent="-171450">
              <a:buFont typeface="Arial" charset="0"/>
              <a:buChar char="•"/>
            </a:pPr>
            <a:r>
              <a:rPr lang="en-US" sz="900" dirty="0">
                <a:ea typeface="ヒラギノ角ゴ Pro W3" pitchFamily="-107" charset="-128"/>
                <a:cs typeface="ヒラギノ角ゴ Pro W3" pitchFamily="-107" charset="-128"/>
              </a:rPr>
              <a:t>DWL is a further indication of the decreased number of trades.</a:t>
            </a:r>
          </a:p>
          <a:p>
            <a:pPr marL="1314450" lvl="2" indent="-171450">
              <a:buFont typeface="Arial" charset="0"/>
              <a:buChar char="•"/>
            </a:pPr>
            <a:r>
              <a:rPr lang="en-US" sz="900" dirty="0">
                <a:ea typeface="ヒラギノ角ゴ Pro W3" pitchFamily="-107" charset="-128"/>
                <a:cs typeface="ヒラギノ角ゴ Pro W3" pitchFamily="-107" charset="-128"/>
              </a:rPr>
              <a:t>After the tax, this market is no longer economically efficient.</a:t>
            </a:r>
          </a:p>
        </p:txBody>
      </p:sp>
      <p:sp>
        <p:nvSpPr>
          <p:cNvPr id="87044" name="Slide Number Placeholder 3"/>
          <p:cNvSpPr>
            <a:spLocks noGrp="1"/>
          </p:cNvSpPr>
          <p:nvPr>
            <p:ph type="sldNum" sz="quarter" idx="4294967295"/>
          </p:nvPr>
        </p:nvSpPr>
        <p:spPr bwMode="auto">
          <a:xfrm>
            <a:off x="3884613" y="8685213"/>
            <a:ext cx="2971800" cy="457200"/>
          </a:xfrm>
          <a:prstGeom prst="rect">
            <a:avLst/>
          </a:prstGeom>
          <a:noFill/>
          <a:ln>
            <a:miter lim="800000"/>
            <a:headEnd/>
            <a:tailEnd/>
          </a:ln>
        </p:spPr>
        <p:txBody>
          <a:bodyPr>
            <a:prstTxWarp prst="textNoShape">
              <a:avLst/>
            </a:prstTxWarp>
          </a:bodyPr>
          <a:lstStyle/>
          <a:p>
            <a:pPr eaLnBrk="1" hangingPunct="1"/>
            <a:fld id="{10FA0360-B046-F944-877D-5A77CED6C0AC}" type="slidenum">
              <a:rPr lang="en-US"/>
              <a:pPr eaLnBrk="1" hangingPunct="1"/>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p:spPr>
      </p:sp>
      <p:sp>
        <p:nvSpPr>
          <p:cNvPr id="104451"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lnSpc>
                <a:spcPct val="90000"/>
              </a:lnSpc>
              <a:spcBef>
                <a:spcPct val="0"/>
              </a:spcBef>
            </a:pPr>
            <a:r>
              <a:rPr lang="en-US" sz="1000" b="1" i="1" dirty="0"/>
              <a:t>Image: </a:t>
            </a:r>
            <a:r>
              <a:rPr lang="en-US" sz="1000" dirty="0"/>
              <a:t>Animated Figure 5.11</a:t>
            </a:r>
          </a:p>
          <a:p>
            <a:pPr eaLnBrk="1" hangingPunct="1">
              <a:lnSpc>
                <a:spcPct val="90000"/>
              </a:lnSpc>
              <a:spcBef>
                <a:spcPct val="0"/>
              </a:spcBef>
            </a:pPr>
            <a:endParaRPr lang="en-US" sz="1000" b="1" i="1" dirty="0"/>
          </a:p>
          <a:p>
            <a:pPr eaLnBrk="1" hangingPunct="1">
              <a:lnSpc>
                <a:spcPct val="90000"/>
              </a:lnSpc>
              <a:spcBef>
                <a:spcPct val="0"/>
              </a:spcBef>
            </a:pPr>
            <a:r>
              <a:rPr lang="en-US" sz="1000" b="1" i="1" dirty="0"/>
              <a:t>Lecture notes:</a:t>
            </a:r>
            <a:endParaRPr lang="en-US" sz="1000" b="1" dirty="0"/>
          </a:p>
          <a:p>
            <a:pPr marL="171450" indent="-171450">
              <a:buFont typeface="Arial" charset="0"/>
              <a:buChar char="•"/>
            </a:pPr>
            <a:r>
              <a:rPr lang="en-US" altLang="ja-JP" sz="1000" dirty="0"/>
              <a:t>First, explain/reveal the left graph, which is the case before the tax is imposed.</a:t>
            </a:r>
          </a:p>
          <a:p>
            <a:pPr marL="1314450" lvl="2" indent="-171450">
              <a:buFont typeface="Arial" charset="0"/>
              <a:buChar char="•"/>
            </a:pPr>
            <a:r>
              <a:rPr lang="en-US" altLang="ja-JP" sz="1000" dirty="0">
                <a:ea typeface="ヒラギノ角ゴ Pro W3" pitchFamily="-107" charset="-128"/>
                <a:cs typeface="ヒラギノ角ゴ Pro W3" pitchFamily="-107" charset="-128"/>
              </a:rPr>
              <a:t>Since demand is perfectly elastic, demand is horizontal.</a:t>
            </a:r>
          </a:p>
          <a:p>
            <a:pPr marL="1314450" lvl="2" indent="-171450">
              <a:buFont typeface="Arial" charset="0"/>
              <a:buChar char="•"/>
            </a:pPr>
            <a:r>
              <a:rPr lang="en-US" altLang="ja-JP" sz="1000" dirty="0">
                <a:ea typeface="ヒラギノ角ゴ Pro W3" pitchFamily="-107" charset="-128"/>
                <a:cs typeface="ヒラギノ角ゴ Pro W3" pitchFamily="-107" charset="-128"/>
              </a:rPr>
              <a:t>You can ask students to give some examples of highly or perfectly elastic demands other than lettuce.</a:t>
            </a:r>
          </a:p>
          <a:p>
            <a:pPr marL="628650" lvl="1" indent="-171450">
              <a:buFont typeface="Arial" charset="0"/>
              <a:buChar char="•"/>
            </a:pPr>
            <a:r>
              <a:rPr lang="en-US" altLang="ja-JP" sz="1000" dirty="0"/>
              <a:t>First click: Shades in PS.</a:t>
            </a:r>
          </a:p>
          <a:p>
            <a:pPr marL="1314450" lvl="2" indent="-171450">
              <a:buFont typeface="Arial" charset="0"/>
              <a:buChar char="•"/>
            </a:pPr>
            <a:r>
              <a:rPr lang="en-US" altLang="ja-JP" sz="1000" dirty="0">
                <a:ea typeface="ヒラギノ角ゴ Pro W3" pitchFamily="-107" charset="-128"/>
                <a:cs typeface="ヒラギノ角ゴ Pro W3" pitchFamily="-107" charset="-128"/>
              </a:rPr>
              <a:t>There is no CS, so WTP = P*.</a:t>
            </a:r>
          </a:p>
          <a:p>
            <a:pPr marL="1314450" lvl="2" indent="-171450">
              <a:buFont typeface="Arial" charset="0"/>
              <a:buChar char="•"/>
            </a:pPr>
            <a:r>
              <a:rPr lang="en-US" altLang="ja-JP" sz="1000" dirty="0">
                <a:ea typeface="ヒラギノ角ゴ Pro W3" pitchFamily="-107" charset="-128"/>
                <a:cs typeface="ヒラギノ角ゴ Pro W3" pitchFamily="-107" charset="-128"/>
              </a:rPr>
              <a:t>Total surplus is maximized, but all goes to producer and no DWL.</a:t>
            </a:r>
          </a:p>
          <a:p>
            <a:pPr marL="171450" indent="-171450">
              <a:lnSpc>
                <a:spcPct val="90000"/>
              </a:lnSpc>
              <a:buFont typeface="Arial" charset="0"/>
              <a:buChar char="•"/>
            </a:pPr>
            <a:r>
              <a:rPr lang="en-US" sz="1000" dirty="0"/>
              <a:t>Next, explain/reveal the right graph.</a:t>
            </a:r>
          </a:p>
          <a:p>
            <a:pPr marL="628650" lvl="1" indent="-171450">
              <a:lnSpc>
                <a:spcPct val="90000"/>
              </a:lnSpc>
              <a:buFont typeface="Arial" charset="0"/>
              <a:buChar char="•"/>
            </a:pPr>
            <a:r>
              <a:rPr lang="en-US" sz="1000" dirty="0"/>
              <a:t>Second click: Draws initial demand, supply, and equilibrium.</a:t>
            </a:r>
          </a:p>
          <a:p>
            <a:pPr marL="628650" lvl="1" indent="-171450">
              <a:lnSpc>
                <a:spcPct val="90000"/>
              </a:lnSpc>
              <a:buFont typeface="Arial" charset="0"/>
              <a:buChar char="•"/>
            </a:pPr>
            <a:r>
              <a:rPr lang="en-US" sz="1000" dirty="0"/>
              <a:t>Third click: Draws new supply curve and new equilibrium.</a:t>
            </a:r>
          </a:p>
          <a:p>
            <a:pPr marL="1314450" lvl="2" indent="-171450">
              <a:lnSpc>
                <a:spcPct val="90000"/>
              </a:lnSpc>
              <a:buFont typeface="Arial" charset="0"/>
              <a:buChar char="•"/>
            </a:pPr>
            <a:r>
              <a:rPr lang="en-US" sz="1000" dirty="0">
                <a:ea typeface="ヒラギノ角ゴ Pro W3" pitchFamily="-107" charset="-128"/>
                <a:cs typeface="ヒラギノ角ゴ Pro W3" pitchFamily="-107" charset="-128"/>
              </a:rPr>
              <a:t>Although the supply curve shifts up by the amount of the tax, equilibrium moves from E</a:t>
            </a:r>
            <a:r>
              <a:rPr lang="en-US" sz="1000" baseline="-25000" dirty="0">
                <a:ea typeface="ヒラギノ角ゴ Pro W3" pitchFamily="-107" charset="-128"/>
                <a:cs typeface="ヒラギノ角ゴ Pro W3" pitchFamily="-107" charset="-128"/>
              </a:rPr>
              <a:t>1</a:t>
            </a:r>
            <a:r>
              <a:rPr lang="en-US" sz="1000" dirty="0">
                <a:ea typeface="ヒラギノ角ゴ Pro W3" pitchFamily="-107" charset="-128"/>
                <a:cs typeface="ヒラギノ角ゴ Pro W3" pitchFamily="-107" charset="-128"/>
              </a:rPr>
              <a:t> to E</a:t>
            </a:r>
            <a:r>
              <a:rPr lang="en-US" sz="1000" baseline="-25000" dirty="0">
                <a:ea typeface="ヒラギノ角ゴ Pro W3" pitchFamily="-107" charset="-128"/>
                <a:cs typeface="ヒラギノ角ゴ Pro W3" pitchFamily="-107" charset="-128"/>
              </a:rPr>
              <a:t>2</a:t>
            </a:r>
            <a:r>
              <a:rPr lang="en-US" sz="1000" dirty="0">
                <a:ea typeface="ヒラギノ角ゴ Pro W3" pitchFamily="-107" charset="-128"/>
                <a:cs typeface="ヒラギノ角ゴ Pro W3" pitchFamily="-107" charset="-128"/>
              </a:rPr>
              <a:t>.</a:t>
            </a:r>
          </a:p>
          <a:p>
            <a:pPr marL="1314450" lvl="2" indent="-171450">
              <a:lnSpc>
                <a:spcPct val="90000"/>
              </a:lnSpc>
              <a:buFont typeface="Arial" charset="0"/>
              <a:buChar char="•"/>
            </a:pPr>
            <a:r>
              <a:rPr lang="en-US" sz="1000" dirty="0">
                <a:ea typeface="ヒラギノ角ゴ Pro W3" pitchFamily="-107" charset="-128"/>
                <a:cs typeface="ヒラギノ角ゴ Pro W3" pitchFamily="-107" charset="-128"/>
              </a:rPr>
              <a:t>The market price stays at P</a:t>
            </a:r>
            <a:r>
              <a:rPr lang="en-US" sz="1000" baseline="-25000" dirty="0">
                <a:ea typeface="ヒラギノ角ゴ Pro W3" pitchFamily="-107" charset="-128"/>
                <a:cs typeface="ヒラギノ角ゴ Pro W3" pitchFamily="-107" charset="-128"/>
              </a:rPr>
              <a:t>1</a:t>
            </a:r>
            <a:r>
              <a:rPr lang="en-US" sz="1000" dirty="0">
                <a:ea typeface="ヒラギノ角ゴ Pro W3" pitchFamily="-107" charset="-128"/>
                <a:cs typeface="ヒラギノ角ゴ Pro W3" pitchFamily="-107" charset="-128"/>
              </a:rPr>
              <a:t>, but sellers have to pay the tax, so we end up with P</a:t>
            </a:r>
            <a:r>
              <a:rPr lang="en-US" sz="1000" baseline="-25000" dirty="0">
                <a:ea typeface="ヒラギノ角ゴ Pro W3" pitchFamily="-107" charset="-128"/>
                <a:cs typeface="ヒラギノ角ゴ Pro W3" pitchFamily="-107" charset="-128"/>
              </a:rPr>
              <a:t>3</a:t>
            </a:r>
            <a:r>
              <a:rPr lang="en-US" sz="1000" dirty="0">
                <a:ea typeface="ヒラギノ角ゴ Pro W3" pitchFamily="-107" charset="-128"/>
                <a:cs typeface="ヒラギノ角ゴ Pro W3" pitchFamily="-107" charset="-128"/>
              </a:rPr>
              <a:t>.</a:t>
            </a:r>
          </a:p>
          <a:p>
            <a:pPr marL="1314450" lvl="2" indent="-171450">
              <a:lnSpc>
                <a:spcPct val="90000"/>
              </a:lnSpc>
              <a:buFont typeface="Arial" charset="0"/>
              <a:buChar char="•"/>
            </a:pPr>
            <a:r>
              <a:rPr lang="en-US" sz="1000" dirty="0">
                <a:ea typeface="ヒラギノ角ゴ Pro W3" pitchFamily="-107" charset="-128"/>
                <a:cs typeface="ヒラギノ角ゴ Pro W3" pitchFamily="-107" charset="-128"/>
              </a:rPr>
              <a:t>Sellers bear the entire incidence of the tax.</a:t>
            </a:r>
          </a:p>
          <a:p>
            <a:pPr marL="628650" lvl="1" indent="-171450">
              <a:lnSpc>
                <a:spcPct val="90000"/>
              </a:lnSpc>
              <a:buFont typeface="Arial" charset="0"/>
              <a:buChar char="•"/>
            </a:pPr>
            <a:r>
              <a:rPr lang="en-US" sz="1000" dirty="0"/>
              <a:t>Fourth click: Shaded in tax revenue.</a:t>
            </a:r>
          </a:p>
          <a:p>
            <a:pPr marL="628650" lvl="1" indent="-171450">
              <a:lnSpc>
                <a:spcPct val="90000"/>
              </a:lnSpc>
              <a:buFont typeface="Arial" charset="0"/>
              <a:buChar char="•"/>
            </a:pPr>
            <a:r>
              <a:rPr lang="en-US" sz="1000" dirty="0"/>
              <a:t>Fifth click: Shaded in PS, which has fallen relative to the no tax case.</a:t>
            </a:r>
          </a:p>
          <a:p>
            <a:pPr marL="628650" lvl="1" indent="-171450">
              <a:lnSpc>
                <a:spcPct val="90000"/>
              </a:lnSpc>
              <a:buFont typeface="Arial" charset="0"/>
              <a:buChar char="•"/>
            </a:pPr>
            <a:r>
              <a:rPr lang="en-US" sz="1000" dirty="0"/>
              <a:t>Sixth click: Shaded in DWL.</a:t>
            </a:r>
          </a:p>
          <a:p>
            <a:pPr>
              <a:lnSpc>
                <a:spcPct val="90000"/>
              </a:lnSpc>
              <a:buFontTx/>
              <a:buChar char="•"/>
            </a:pPr>
            <a:endParaRPr lang="en-US" sz="1000" dirty="0"/>
          </a:p>
          <a:p>
            <a:pPr>
              <a:lnSpc>
                <a:spcPct val="90000"/>
              </a:lnSpc>
            </a:pPr>
            <a:endParaRPr lang="en-US" sz="1000" dirty="0"/>
          </a:p>
        </p:txBody>
      </p:sp>
      <p:sp>
        <p:nvSpPr>
          <p:cNvPr id="89092" name="Slide Number Placeholder 3"/>
          <p:cNvSpPr>
            <a:spLocks noGrp="1"/>
          </p:cNvSpPr>
          <p:nvPr>
            <p:ph type="sldNum" sz="quarter" idx="4294967295"/>
          </p:nvPr>
        </p:nvSpPr>
        <p:spPr bwMode="auto">
          <a:xfrm>
            <a:off x="3884613" y="8685213"/>
            <a:ext cx="2971800" cy="457200"/>
          </a:xfrm>
          <a:prstGeom prst="rect">
            <a:avLst/>
          </a:prstGeom>
          <a:noFill/>
          <a:ln>
            <a:miter lim="800000"/>
            <a:headEnd/>
            <a:tailEnd/>
          </a:ln>
        </p:spPr>
        <p:txBody>
          <a:bodyPr>
            <a:prstTxWarp prst="textNoShape">
              <a:avLst/>
            </a:prstTxWarp>
          </a:bodyPr>
          <a:lstStyle/>
          <a:p>
            <a:pPr eaLnBrk="1" hangingPunct="1"/>
            <a:fld id="{B0483D04-57A7-BB4A-903C-D86E457E38DB}" type="slidenum">
              <a:rPr lang="en-US"/>
              <a:pPr eaLnBrk="1" hangingPunct="1"/>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hangingPunct="1">
              <a:lnSpc>
                <a:spcPct val="90000"/>
              </a:lnSpc>
              <a:spcBef>
                <a:spcPct val="0"/>
              </a:spcBef>
              <a:defRPr/>
            </a:pPr>
            <a:r>
              <a:rPr lang="en-US" altLang="en-US" b="1" i="1" dirty="0"/>
              <a:t>Lecture notes:</a:t>
            </a:r>
          </a:p>
          <a:p>
            <a:pPr eaLnBrk="1" hangingPunct="1">
              <a:lnSpc>
                <a:spcPct val="90000"/>
              </a:lnSpc>
              <a:spcBef>
                <a:spcPct val="0"/>
              </a:spcBef>
              <a:defRPr/>
            </a:pPr>
            <a:r>
              <a:rPr lang="en-US" altLang="en-US" dirty="0"/>
              <a:t>This is a lesson for policymakers:</a:t>
            </a:r>
          </a:p>
          <a:p>
            <a:pPr marL="171450" indent="-171450" eaLnBrk="1" hangingPunct="1">
              <a:lnSpc>
                <a:spcPct val="90000"/>
              </a:lnSpc>
              <a:spcBef>
                <a:spcPct val="0"/>
              </a:spcBef>
              <a:buFont typeface="Arial" panose="020B0604020202020204" pitchFamily="34" charset="0"/>
              <a:buChar char="•"/>
              <a:defRPr/>
            </a:pPr>
            <a:r>
              <a:rPr lang="en-US" altLang="en-US" dirty="0"/>
              <a:t>If the goal is to generate tax revenue or minimize efficiency losses, tax goods with relatively inelastic demand.</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defRPr/>
            </a:pPr>
            <a:r>
              <a:rPr lang="en-US" altLang="en-US" b="1" i="1" dirty="0"/>
              <a:t>Lecture notes:</a:t>
            </a:r>
          </a:p>
          <a:p>
            <a:pPr eaLnBrk="1" hangingPunct="1">
              <a:spcBef>
                <a:spcPct val="0"/>
              </a:spcBef>
              <a:defRPr/>
            </a:pPr>
            <a:endParaRPr lang="en-US" altLang="en-US" b="1" i="1" dirty="0"/>
          </a:p>
          <a:p>
            <a:pPr eaLnBrk="1" hangingPunct="1">
              <a:spcBef>
                <a:spcPct val="0"/>
              </a:spcBef>
              <a:buFont typeface="Arial" panose="020B0604020202020204" pitchFamily="34" charset="0"/>
              <a:buNone/>
              <a:defRPr/>
            </a:pPr>
            <a:r>
              <a:rPr lang="en-US" altLang="en-US" dirty="0"/>
              <a:t>Consumer and producer surplus are the gains from trade. </a:t>
            </a:r>
          </a:p>
          <a:p>
            <a:pPr eaLnBrk="1" hangingPunct="1">
              <a:spcBef>
                <a:spcPct val="0"/>
              </a:spcBef>
              <a:buFont typeface="Arial" panose="020B0604020202020204" pitchFamily="34" charset="0"/>
              <a:buNone/>
              <a:defRPr/>
            </a:pPr>
            <a:endParaRPr lang="en-US" altLang="en-US" dirty="0"/>
          </a:p>
          <a:p>
            <a:pPr eaLnBrk="1" hangingPunct="1">
              <a:spcBef>
                <a:spcPct val="0"/>
              </a:spcBef>
              <a:buFont typeface="Arial" panose="020B0604020202020204" pitchFamily="34" charset="0"/>
              <a:buNone/>
              <a:defRPr/>
            </a:pPr>
            <a:r>
              <a:rPr lang="en-US" altLang="en-US" dirty="0"/>
              <a:t>If markets are efficient, all the gains from trade are exhausted; the sum of consumer and producer surplus are maximized.</a:t>
            </a:r>
          </a:p>
          <a:p>
            <a:pPr marL="171450" indent="-171450" eaLnBrk="1" hangingPunct="1">
              <a:spcBef>
                <a:spcPct val="0"/>
              </a:spcBef>
              <a:buFont typeface="Arial" panose="020B0604020202020204" pitchFamily="34" charset="0"/>
              <a:buChar char="•"/>
              <a:defRPr/>
            </a:pPr>
            <a:endParaRPr lang="en-US" altLang="en-US" dirty="0"/>
          </a:p>
          <a:p>
            <a:pPr eaLnBrk="1" hangingPunct="1">
              <a:spcBef>
                <a:spcPct val="0"/>
              </a:spcBef>
              <a:buFont typeface="Arial" panose="020B0604020202020204" pitchFamily="34" charset="0"/>
              <a:buNone/>
              <a:defRPr/>
            </a:pPr>
            <a:r>
              <a:rPr lang="en-US" altLang="en-US" dirty="0"/>
              <a:t>Taxes influence the incentives that people and firms face when consuming and producing goods that are taxed, and reduce the amount of activity that otherwise would have occurred.</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bwMode="auto">
          <a:noFill/>
        </p:spPr>
        <p:txBody>
          <a:bodyPr/>
          <a:lstStyle/>
          <a:p>
            <a:r>
              <a:rPr lang="en-US" b="1" i="1" dirty="0"/>
              <a:t>Clicker </a:t>
            </a:r>
            <a:r>
              <a:rPr lang="en-US" b="1" i="1" dirty="0" smtClean="0"/>
              <a:t>question:</a:t>
            </a:r>
            <a:endParaRPr lang="en-US" dirty="0"/>
          </a:p>
          <a:p>
            <a:r>
              <a:rPr lang="en-US" dirty="0"/>
              <a:t>Correct answer: D, nobody.</a:t>
            </a:r>
          </a:p>
          <a:p>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p:spPr>
      </p:sp>
      <p:sp>
        <p:nvSpPr>
          <p:cNvPr id="95235" name="Notes Placeholder 2"/>
          <p:cNvSpPr>
            <a:spLocks noGrp="1"/>
          </p:cNvSpPr>
          <p:nvPr>
            <p:ph type="body" idx="1"/>
          </p:nvPr>
        </p:nvSpPr>
        <p:spPr bwMode="auto">
          <a:noFill/>
        </p:spPr>
        <p:txBody>
          <a:bodyPr/>
          <a:lstStyle/>
          <a:p>
            <a:r>
              <a:rPr lang="en-US" b="1" i="1" dirty="0"/>
              <a:t>Clicker </a:t>
            </a:r>
            <a:r>
              <a:rPr lang="en-US" b="1" i="1" dirty="0" smtClean="0"/>
              <a:t>question: </a:t>
            </a:r>
          </a:p>
          <a:p>
            <a:r>
              <a:rPr lang="en-US" dirty="0" smtClean="0"/>
              <a:t>Correct </a:t>
            </a:r>
            <a:r>
              <a:rPr lang="en-US" dirty="0"/>
              <a:t>answer: C, a good with a perfectly inelastic demand</a:t>
            </a:r>
          </a:p>
          <a:p>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hangingPunct="1">
              <a:lnSpc>
                <a:spcPct val="90000"/>
              </a:lnSpc>
              <a:spcBef>
                <a:spcPct val="0"/>
              </a:spcBef>
              <a:defRPr/>
            </a:pPr>
            <a:r>
              <a:rPr lang="en-US" altLang="en-US" b="1" i="1" dirty="0"/>
              <a:t>Lecture notes:</a:t>
            </a:r>
          </a:p>
          <a:p>
            <a:pPr eaLnBrk="1" hangingPunct="1">
              <a:lnSpc>
                <a:spcPct val="90000"/>
              </a:lnSpc>
              <a:spcBef>
                <a:spcPct val="0"/>
              </a:spcBef>
              <a:defRPr/>
            </a:pPr>
            <a:endParaRPr lang="en-US" altLang="en-US" b="1" i="1" dirty="0"/>
          </a:p>
          <a:p>
            <a:pPr marL="171450" indent="-171450" eaLnBrk="1" hangingPunct="1">
              <a:lnSpc>
                <a:spcPct val="90000"/>
              </a:lnSpc>
              <a:spcBef>
                <a:spcPct val="0"/>
              </a:spcBef>
              <a:buFont typeface="Arial" panose="020B0604020202020204" pitchFamily="34" charset="0"/>
              <a:buChar char="•"/>
              <a:defRPr/>
            </a:pPr>
            <a:r>
              <a:rPr lang="en-US" altLang="en-US" dirty="0"/>
              <a:t>When the demand curve is more inelastic than the supply curve:</a:t>
            </a:r>
          </a:p>
          <a:p>
            <a:pPr marL="628650" lvl="1" indent="-171450" eaLnBrk="1" hangingPunct="1">
              <a:lnSpc>
                <a:spcPct val="90000"/>
              </a:lnSpc>
              <a:spcBef>
                <a:spcPct val="0"/>
              </a:spcBef>
              <a:buFont typeface="Arial" panose="020B0604020202020204" pitchFamily="34" charset="0"/>
              <a:buChar char="•"/>
              <a:defRPr/>
            </a:pPr>
            <a:r>
              <a:rPr lang="en-US" altLang="en-US" dirty="0"/>
              <a:t>Consumers bear more of the incidence of the tax.</a:t>
            </a:r>
          </a:p>
          <a:p>
            <a:pPr marL="171450" indent="-171450" eaLnBrk="1" hangingPunct="1">
              <a:lnSpc>
                <a:spcPct val="90000"/>
              </a:lnSpc>
              <a:spcBef>
                <a:spcPct val="0"/>
              </a:spcBef>
              <a:buFont typeface="Arial" panose="020B0604020202020204" pitchFamily="34" charset="0"/>
              <a:buChar char="•"/>
              <a:defRPr/>
            </a:pPr>
            <a:r>
              <a:rPr lang="en-US" altLang="en-US" dirty="0"/>
              <a:t>When the supply curve is more inelastic than the demand curve:</a:t>
            </a:r>
          </a:p>
          <a:p>
            <a:pPr marL="628650" lvl="1" indent="-171450" eaLnBrk="1" hangingPunct="1">
              <a:lnSpc>
                <a:spcPct val="90000"/>
              </a:lnSpc>
              <a:spcBef>
                <a:spcPct val="0"/>
              </a:spcBef>
              <a:buFont typeface="Arial" panose="020B0604020202020204" pitchFamily="34" charset="0"/>
              <a:buChar char="•"/>
              <a:defRPr/>
            </a:pPr>
            <a:r>
              <a:rPr lang="en-US" altLang="en-US" dirty="0"/>
              <a:t>Producers bear more of the incidence of the tax. </a:t>
            </a:r>
          </a:p>
          <a:p>
            <a:pPr marL="171450" indent="-171450" eaLnBrk="1" hangingPunct="1">
              <a:lnSpc>
                <a:spcPct val="90000"/>
              </a:lnSpc>
              <a:spcBef>
                <a:spcPct val="0"/>
              </a:spcBef>
              <a:buFont typeface="Arial" panose="020B0604020202020204" pitchFamily="34" charset="0"/>
              <a:buChar char="•"/>
              <a:defRPr/>
            </a:pPr>
            <a:r>
              <a:rPr lang="en-US" altLang="en-US" dirty="0"/>
              <a:t>If both demand and supply are relatively inelastic, deadweight loss is minimized.</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p:spPr>
      </p:sp>
      <p:sp>
        <p:nvSpPr>
          <p:cNvPr id="111619"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171450" indent="-171450" eaLnBrk="1" hangingPunct="1">
              <a:spcBef>
                <a:spcPct val="0"/>
              </a:spcBef>
            </a:pPr>
            <a:r>
              <a:rPr lang="en-US" b="1" i="1" dirty="0"/>
              <a:t>Image: </a:t>
            </a:r>
            <a:r>
              <a:rPr lang="en-US" dirty="0"/>
              <a:t>Figure 5.12</a:t>
            </a:r>
          </a:p>
          <a:p>
            <a:pPr marL="171450" indent="-171450" eaLnBrk="1" hangingPunct="1">
              <a:spcBef>
                <a:spcPct val="0"/>
              </a:spcBef>
            </a:pPr>
            <a:endParaRPr lang="en-US" b="1" i="1" dirty="0"/>
          </a:p>
          <a:p>
            <a:pPr marL="171450" indent="-171450" eaLnBrk="1" hangingPunct="1">
              <a:spcBef>
                <a:spcPct val="0"/>
              </a:spcBef>
            </a:pPr>
            <a:r>
              <a:rPr lang="en-US" b="1" i="1" dirty="0"/>
              <a:t>Lecture notes:</a:t>
            </a:r>
          </a:p>
          <a:p>
            <a:pPr marL="171450" indent="-171450" eaLnBrk="1" hangingPunct="1">
              <a:spcBef>
                <a:spcPct val="0"/>
              </a:spcBef>
            </a:pPr>
            <a:endParaRPr lang="en-US" dirty="0"/>
          </a:p>
          <a:p>
            <a:pPr marL="171450" indent="-171450" eaLnBrk="1" hangingPunct="1">
              <a:spcBef>
                <a:spcPct val="0"/>
              </a:spcBef>
            </a:pPr>
            <a:r>
              <a:rPr lang="en-US" dirty="0"/>
              <a:t>A mushroom market starts with an equilibrium price of </a:t>
            </a:r>
            <a:r>
              <a:rPr lang="en-US" dirty="0" smtClean="0"/>
              <a:t>$18 </a:t>
            </a:r>
            <a:r>
              <a:rPr lang="en-US" dirty="0"/>
              <a:t>and an equilibrium quantity of 60. A $5 per pound tax is placed on mushroom suppliers. At the new equilibrium, P = $20 and Q = 50.</a:t>
            </a:r>
          </a:p>
          <a:p>
            <a:pPr marL="171450" indent="-171450">
              <a:buFontTx/>
              <a:buChar char="•"/>
            </a:pPr>
            <a:r>
              <a:rPr lang="en-US" dirty="0"/>
              <a:t>We want to calculate tax incidence, DWL, and tax revenue.</a:t>
            </a:r>
          </a:p>
          <a:p>
            <a:pPr marL="628650" lvl="1" indent="-171450">
              <a:buFontTx/>
              <a:buChar char="•"/>
            </a:pPr>
            <a:r>
              <a:rPr lang="en-US" dirty="0"/>
              <a:t>Consumer incidence:</a:t>
            </a:r>
          </a:p>
          <a:p>
            <a:pPr marL="1314450" lvl="2" indent="-171450">
              <a:buFontTx/>
              <a:buChar char="•"/>
            </a:pPr>
            <a:r>
              <a:rPr lang="en-US" dirty="0">
                <a:ea typeface="MS PGothic" pitchFamily="34" charset="-128"/>
                <a:cs typeface="MS PGothic" pitchFamily="34" charset="-128"/>
              </a:rPr>
              <a:t>Consumers pay $2 or 2/5 or 40 percent of the $5 tax.</a:t>
            </a:r>
          </a:p>
          <a:p>
            <a:pPr marL="1314450" lvl="2" indent="-171450">
              <a:buFontTx/>
              <a:buChar char="•"/>
            </a:pPr>
            <a:r>
              <a:rPr lang="en-US" dirty="0">
                <a:ea typeface="MS PGothic" pitchFamily="34" charset="-128"/>
                <a:cs typeface="MS PGothic" pitchFamily="34" charset="-128"/>
              </a:rPr>
              <a:t>Consumer incidence = ($20 </a:t>
            </a:r>
            <a:r>
              <a:rPr lang="en-US" dirty="0">
                <a:ea typeface="ヒラギノ角ゴ Pro W3" pitchFamily="-107" charset="-128"/>
                <a:cs typeface="ヒラギノ角ゴ Pro W3" pitchFamily="-107" charset="-128"/>
              </a:rPr>
              <a:t>–</a:t>
            </a:r>
            <a:r>
              <a:rPr lang="en-US" dirty="0">
                <a:ea typeface="MS PGothic" pitchFamily="34" charset="-128"/>
                <a:cs typeface="MS PGothic" pitchFamily="34" charset="-128"/>
              </a:rPr>
              <a:t> $18) x 50 = $100.</a:t>
            </a:r>
          </a:p>
          <a:p>
            <a:pPr marL="628650" lvl="1" indent="-171450">
              <a:buFontTx/>
              <a:buChar char="•"/>
            </a:pPr>
            <a:r>
              <a:rPr lang="en-US" dirty="0"/>
              <a:t>Producer incidence:</a:t>
            </a:r>
          </a:p>
          <a:p>
            <a:pPr marL="1314450" lvl="2" indent="-171450">
              <a:buFontTx/>
              <a:buChar char="•"/>
            </a:pPr>
            <a:r>
              <a:rPr lang="en-US" dirty="0">
                <a:ea typeface="MS PGothic" pitchFamily="34" charset="-128"/>
                <a:cs typeface="MS PGothic" pitchFamily="34" charset="-128"/>
              </a:rPr>
              <a:t>Producer pays $3 or 3/5 or 60 percent of the $5 tax.</a:t>
            </a:r>
          </a:p>
          <a:p>
            <a:pPr marL="1314450" lvl="2" indent="-171450">
              <a:buFontTx/>
              <a:buChar char="•"/>
            </a:pPr>
            <a:r>
              <a:rPr lang="en-US" dirty="0">
                <a:ea typeface="MS PGothic" pitchFamily="34" charset="-128"/>
                <a:cs typeface="MS PGothic" pitchFamily="34" charset="-128"/>
              </a:rPr>
              <a:t>Produce incidence = ($20 </a:t>
            </a:r>
            <a:r>
              <a:rPr lang="en-US" dirty="0">
                <a:ea typeface="ヒラギノ角ゴ Pro W3" pitchFamily="-107" charset="-128"/>
                <a:cs typeface="ヒラギノ角ゴ Pro W3" pitchFamily="-107" charset="-128"/>
              </a:rPr>
              <a:t>–</a:t>
            </a:r>
            <a:r>
              <a:rPr lang="en-US" dirty="0">
                <a:ea typeface="MS PGothic" pitchFamily="34" charset="-128"/>
                <a:cs typeface="MS PGothic" pitchFamily="34" charset="-128"/>
              </a:rPr>
              <a:t> $17) x 50 = $150.</a:t>
            </a:r>
          </a:p>
          <a:p>
            <a:pPr marL="1314450" lvl="2" indent="-171450">
              <a:buFontTx/>
              <a:buChar char="•"/>
            </a:pPr>
            <a:r>
              <a:rPr lang="en-US" dirty="0">
                <a:ea typeface="MS PGothic" pitchFamily="34" charset="-128"/>
                <a:cs typeface="MS PGothic" pitchFamily="34" charset="-128"/>
              </a:rPr>
              <a:t>Incidence falls more on producer since the supply curve is more inelastic than the demand curve.</a:t>
            </a:r>
          </a:p>
          <a:p>
            <a:pPr marL="628650" lvl="1" indent="-171450">
              <a:buFontTx/>
              <a:buChar char="•"/>
            </a:pPr>
            <a:r>
              <a:rPr lang="en-US" dirty="0"/>
              <a:t>DWL:</a:t>
            </a:r>
          </a:p>
          <a:p>
            <a:pPr marL="1314450" lvl="2" indent="-171450">
              <a:buFontTx/>
              <a:buChar char="•"/>
            </a:pPr>
            <a:r>
              <a:rPr lang="en-US" dirty="0">
                <a:ea typeface="MS PGothic" pitchFamily="34" charset="-128"/>
                <a:cs typeface="MS PGothic" pitchFamily="34" charset="-128"/>
              </a:rPr>
              <a:t>DWL = ½ x (change in quantity) x (price paid by consumer – price earned by seller).</a:t>
            </a:r>
          </a:p>
          <a:p>
            <a:pPr marL="1314450" lvl="2" indent="-171450">
              <a:buFontTx/>
              <a:buChar char="•"/>
            </a:pPr>
            <a:r>
              <a:rPr lang="en-US" dirty="0">
                <a:ea typeface="MS PGothic" pitchFamily="34" charset="-128"/>
                <a:cs typeface="MS PGothic" pitchFamily="34" charset="-128"/>
              </a:rPr>
              <a:t>DWL = ½ x (60 – 50) x ($20 </a:t>
            </a:r>
            <a:r>
              <a:rPr lang="en-US" dirty="0">
                <a:ea typeface="ヒラギノ角ゴ Pro W3" pitchFamily="-107" charset="-128"/>
                <a:cs typeface="ヒラギノ角ゴ Pro W3" pitchFamily="-107" charset="-128"/>
              </a:rPr>
              <a:t>–</a:t>
            </a:r>
            <a:r>
              <a:rPr lang="en-US" dirty="0">
                <a:ea typeface="MS PGothic" pitchFamily="34" charset="-128"/>
                <a:cs typeface="MS PGothic" pitchFamily="34" charset="-128"/>
              </a:rPr>
              <a:t> $15) = $25.</a:t>
            </a:r>
          </a:p>
          <a:p>
            <a:pPr marL="628650" lvl="1" indent="-171450">
              <a:buFontTx/>
              <a:buChar char="•"/>
            </a:pPr>
            <a:r>
              <a:rPr lang="en-US" dirty="0"/>
              <a:t>Tax revenue = $5 x 50 = $250.</a:t>
            </a:r>
          </a:p>
          <a:p>
            <a:pPr marL="1314450" lvl="2" indent="-171450">
              <a:buFontTx/>
              <a:buChar char="•"/>
            </a:pPr>
            <a:r>
              <a:rPr lang="en-US" dirty="0">
                <a:ea typeface="MS PGothic" pitchFamily="34" charset="-128"/>
                <a:cs typeface="MS PGothic" pitchFamily="34" charset="-128"/>
              </a:rPr>
              <a:t>Note that the sum of producer and consumer incidence = tax revenue.</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12643"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171450" indent="-171450" eaLnBrk="1" hangingPunct="1">
              <a:spcBef>
                <a:spcPct val="0"/>
              </a:spcBef>
              <a:defRPr/>
            </a:pPr>
            <a:r>
              <a:rPr lang="en-US" altLang="en-US" b="1" i="1" dirty="0">
                <a:ea typeface="MS PGothic" charset="-128"/>
              </a:rPr>
              <a:t>Lecture notes:</a:t>
            </a:r>
          </a:p>
          <a:p>
            <a:pPr eaLnBrk="1" hangingPunct="1">
              <a:spcBef>
                <a:spcPct val="0"/>
              </a:spcBef>
              <a:defRPr/>
            </a:pPr>
            <a:endParaRPr lang="en-US" altLang="en-US" dirty="0" smtClean="0">
              <a:ea typeface="MS PGothic" charset="-128"/>
            </a:endParaRPr>
          </a:p>
          <a:p>
            <a:pPr eaLnBrk="1" hangingPunct="1">
              <a:spcBef>
                <a:spcPct val="0"/>
              </a:spcBef>
              <a:defRPr/>
            </a:pPr>
            <a:r>
              <a:rPr lang="en-US" altLang="en-US" dirty="0" smtClean="0">
                <a:ea typeface="MS PGothic" charset="-128"/>
              </a:rPr>
              <a:t>The </a:t>
            </a:r>
            <a:r>
              <a:rPr lang="en-US" altLang="en-US" dirty="0">
                <a:ea typeface="MS PGothic" charset="-128"/>
              </a:rPr>
              <a:t>main point in this section is to look at the tradeoff between tax revenues and DWL.</a:t>
            </a:r>
          </a:p>
          <a:p>
            <a:pPr marL="171450" indent="-171450" eaLnBrk="1" hangingPunct="1">
              <a:spcBef>
                <a:spcPct val="0"/>
              </a:spcBef>
              <a:buFontTx/>
              <a:buChar char="•"/>
              <a:defRPr/>
            </a:pPr>
            <a:r>
              <a:rPr lang="en-US" altLang="en-US" dirty="0">
                <a:ea typeface="MS PGothic" charset="-128"/>
              </a:rPr>
              <a:t>Initially, as tax increases, government revenue is relatively large compared to the DWL.</a:t>
            </a:r>
          </a:p>
          <a:p>
            <a:pPr marL="171450" indent="-171450" eaLnBrk="1" hangingPunct="1">
              <a:spcBef>
                <a:spcPct val="0"/>
              </a:spcBef>
              <a:buFontTx/>
              <a:buChar char="•"/>
              <a:defRPr/>
            </a:pPr>
            <a:r>
              <a:rPr lang="en-US" altLang="en-US" dirty="0">
                <a:ea typeface="MS PGothic" charset="-128"/>
              </a:rPr>
              <a:t>As tax increases further, DWL increases relative to tax revenue.</a:t>
            </a:r>
          </a:p>
          <a:p>
            <a:pPr marL="171450" indent="-171450" eaLnBrk="1" hangingPunct="1">
              <a:spcBef>
                <a:spcPct val="0"/>
              </a:spcBef>
              <a:buFontTx/>
              <a:buChar char="•"/>
              <a:defRPr/>
            </a:pPr>
            <a:endParaRPr lang="en-US" altLang="en-US" dirty="0">
              <a:ea typeface="MS PGothic" charset="-128"/>
            </a:endParaRPr>
          </a:p>
          <a:p>
            <a:pPr eaLnBrk="1" hangingPunct="1">
              <a:spcBef>
                <a:spcPct val="0"/>
              </a:spcBef>
              <a:defRPr/>
            </a:pPr>
            <a:r>
              <a:rPr lang="en-US" altLang="en-US" dirty="0">
                <a:ea typeface="MS PGothic" charset="-128"/>
              </a:rPr>
              <a:t>To expand upon the example on the slide, in Ireland in 2002:</a:t>
            </a:r>
          </a:p>
          <a:p>
            <a:pPr marL="171450" indent="-171450" eaLnBrk="1" hangingPunct="1">
              <a:spcBef>
                <a:spcPct val="0"/>
              </a:spcBef>
              <a:buFontTx/>
              <a:buChar char="•"/>
              <a:defRPr/>
            </a:pPr>
            <a:r>
              <a:rPr lang="en-US" altLang="en-US" dirty="0">
                <a:ea typeface="MS PGothic" charset="-128"/>
              </a:rPr>
              <a:t>Tax led to a 90 percent decrease in consumption.</a:t>
            </a:r>
          </a:p>
          <a:p>
            <a:pPr marL="171450" indent="-171450" eaLnBrk="1" hangingPunct="1">
              <a:spcBef>
                <a:spcPct val="0"/>
              </a:spcBef>
              <a:buFontTx/>
              <a:buChar char="•"/>
              <a:defRPr/>
            </a:pPr>
            <a:r>
              <a:rPr lang="en-US" altLang="en-US" dirty="0">
                <a:ea typeface="MS PGothic" charset="-128"/>
              </a:rPr>
              <a:t>Ask students whether they think tax was imposed to raise revenue or if there was another purpose.</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p:spPr>
      </p:sp>
      <p:sp>
        <p:nvSpPr>
          <p:cNvPr id="110595"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defRPr/>
            </a:pPr>
            <a:r>
              <a:rPr lang="en-US" altLang="en-US" b="1" i="1" dirty="0"/>
              <a:t>Image: </a:t>
            </a:r>
            <a:r>
              <a:rPr lang="en-US" altLang="en-US" dirty="0"/>
              <a:t>Figure 5.13A</a:t>
            </a:r>
          </a:p>
          <a:p>
            <a:pPr>
              <a:defRPr/>
            </a:pPr>
            <a:endParaRPr lang="en-US" altLang="en-US" dirty="0"/>
          </a:p>
          <a:p>
            <a:pPr eaLnBrk="1" hangingPunct="1">
              <a:spcBef>
                <a:spcPct val="0"/>
              </a:spcBef>
              <a:defRPr/>
            </a:pPr>
            <a:r>
              <a:rPr lang="en-US" altLang="en-US" b="1" i="1" dirty="0"/>
              <a:t>Lecture notes:</a:t>
            </a:r>
            <a:endParaRPr lang="en-US" altLang="en-US" dirty="0"/>
          </a:p>
          <a:p>
            <a:pPr eaLnBrk="1" hangingPunct="1">
              <a:spcBef>
                <a:spcPct val="0"/>
              </a:spcBef>
              <a:defRPr/>
            </a:pPr>
            <a:r>
              <a:rPr lang="en-US" altLang="en-US" dirty="0"/>
              <a:t>This is a basic supply and demand model. </a:t>
            </a:r>
          </a:p>
          <a:p>
            <a:pPr marL="171450" indent="-171450">
              <a:buFont typeface="Arial" panose="020B0604020202020204" pitchFamily="34" charset="0"/>
              <a:buChar char="•"/>
              <a:defRPr/>
            </a:pPr>
            <a:r>
              <a:rPr lang="en-US" altLang="ja-JP" dirty="0"/>
              <a:t>It assumes relatively equal elasticities for supply and demand, so the tax burden is roughly the same.</a:t>
            </a:r>
          </a:p>
          <a:p>
            <a:pPr marL="171450" indent="-171450">
              <a:buFont typeface="Arial" panose="020B0604020202020204" pitchFamily="34" charset="0"/>
              <a:buChar char="•"/>
              <a:defRPr/>
            </a:pPr>
            <a:r>
              <a:rPr lang="en-US" altLang="en-US" dirty="0"/>
              <a:t>Total welfare = CS + PS maximized, so there is no DWL.</a:t>
            </a:r>
          </a:p>
          <a:p>
            <a:pPr marL="171450" indent="-171450">
              <a:buFont typeface="Arial" panose="020B0604020202020204" pitchFamily="34" charset="0"/>
              <a:buChar char="•"/>
              <a:defRPr/>
            </a:pPr>
            <a:endParaRPr lang="en-US" altLang="en-US" dirty="0"/>
          </a:p>
          <a:p>
            <a:pPr>
              <a:buFont typeface="Arial" panose="020B0604020202020204" pitchFamily="34" charset="0"/>
              <a:buNone/>
              <a:defRPr/>
            </a:pPr>
            <a:r>
              <a:rPr lang="en-US" altLang="en-US" dirty="0"/>
              <a:t>The next four figures will show what happens as a larger and larger tax is imposed.</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p:spPr>
      </p:sp>
      <p:sp>
        <p:nvSpPr>
          <p:cNvPr id="111619"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defRPr/>
            </a:pPr>
            <a:r>
              <a:rPr lang="en-US" altLang="en-US" b="1" i="1" dirty="0"/>
              <a:t>Image: </a:t>
            </a:r>
            <a:r>
              <a:rPr lang="en-US" altLang="en-US" dirty="0"/>
              <a:t>Animated Figure 5.13B</a:t>
            </a:r>
          </a:p>
          <a:p>
            <a:pPr>
              <a:defRPr/>
            </a:pPr>
            <a:endParaRPr lang="en-US" altLang="en-US" dirty="0"/>
          </a:p>
          <a:p>
            <a:pPr eaLnBrk="1" hangingPunct="1">
              <a:spcBef>
                <a:spcPct val="0"/>
              </a:spcBef>
              <a:defRPr/>
            </a:pPr>
            <a:r>
              <a:rPr lang="en-US" altLang="en-US" b="1" i="1" dirty="0"/>
              <a:t>Lecture notes:</a:t>
            </a:r>
            <a:endParaRPr lang="en-US" altLang="en-US" dirty="0"/>
          </a:p>
          <a:p>
            <a:pPr>
              <a:buFont typeface="Arial" panose="020B0604020202020204" pitchFamily="34" charset="0"/>
              <a:buNone/>
              <a:defRPr/>
            </a:pPr>
            <a:endParaRPr lang="en-US" altLang="en-US" dirty="0"/>
          </a:p>
          <a:p>
            <a:pPr>
              <a:buFont typeface="Arial" panose="020B0604020202020204" pitchFamily="34" charset="0"/>
              <a:buNone/>
              <a:defRPr/>
            </a:pPr>
            <a:r>
              <a:rPr lang="en-US" altLang="en-US" dirty="0"/>
              <a:t>First click: </a:t>
            </a:r>
          </a:p>
          <a:p>
            <a:pPr marL="171450" indent="-171450">
              <a:buFont typeface="Arial" panose="020B0604020202020204" pitchFamily="34" charset="0"/>
              <a:buChar char="•"/>
              <a:defRPr/>
            </a:pPr>
            <a:r>
              <a:rPr lang="en-US" altLang="en-US" dirty="0"/>
              <a:t>Draws new supply curve and new equilibrium.</a:t>
            </a:r>
          </a:p>
          <a:p>
            <a:pPr>
              <a:buFont typeface="Arial" panose="020B0604020202020204" pitchFamily="34" charset="0"/>
              <a:buNone/>
              <a:defRPr/>
            </a:pPr>
            <a:r>
              <a:rPr lang="en-US" altLang="en-US" dirty="0"/>
              <a:t>Second click: </a:t>
            </a:r>
          </a:p>
          <a:p>
            <a:pPr marL="171450" indent="-171450">
              <a:buFont typeface="Arial" panose="020B0604020202020204" pitchFamily="34" charset="0"/>
              <a:buChar char="•"/>
              <a:defRPr/>
            </a:pPr>
            <a:r>
              <a:rPr lang="en-US" altLang="en-US" dirty="0"/>
              <a:t>Shades in tax revenue and DWL.</a:t>
            </a:r>
          </a:p>
          <a:p>
            <a:pPr>
              <a:buFont typeface="Arial" panose="020B0604020202020204" pitchFamily="34" charset="0"/>
              <a:buNone/>
              <a:defRPr/>
            </a:pPr>
            <a:endParaRPr lang="en-US" altLang="en-US" dirty="0"/>
          </a:p>
          <a:p>
            <a:pPr>
              <a:buFont typeface="Arial" panose="020B0604020202020204" pitchFamily="34" charset="0"/>
              <a:buNone/>
              <a:defRPr/>
            </a:pPr>
            <a:r>
              <a:rPr lang="en-US" altLang="en-US" dirty="0"/>
              <a:t>With small tax, tax revenue will be large relative to DWL.</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p:spPr>
      </p:sp>
      <p:sp>
        <p:nvSpPr>
          <p:cNvPr id="112643"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a:t>Image: </a:t>
            </a:r>
            <a:r>
              <a:rPr lang="en-US"/>
              <a:t>Figure 5.13C</a:t>
            </a:r>
          </a:p>
          <a:p>
            <a:pPr>
              <a:buFontTx/>
              <a:buChar char="•"/>
            </a:pPr>
            <a:endParaRPr lang="en-US"/>
          </a:p>
          <a:p>
            <a:r>
              <a:rPr lang="en-US" b="1" i="1"/>
              <a:t>Lecture notes: </a:t>
            </a:r>
          </a:p>
          <a:p>
            <a:r>
              <a:rPr lang="en-US"/>
              <a:t>Now, tax revenue is larger than before, but so is DWL.</a:t>
            </a:r>
          </a:p>
          <a:p>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p:spPr>
      </p:sp>
      <p:sp>
        <p:nvSpPr>
          <p:cNvPr id="109571" name="Notes Placeholder 2"/>
          <p:cNvSpPr>
            <a:spLocks noGrp="1"/>
          </p:cNvSpPr>
          <p:nvPr>
            <p:ph type="body" idx="1"/>
          </p:nvPr>
        </p:nvSpPr>
        <p:spPr bwMode="auto">
          <a:noFill/>
        </p:spPr>
        <p:txBody>
          <a:bodyPr/>
          <a:lstStyle/>
          <a:p>
            <a:r>
              <a:rPr lang="en-US" b="1" i="1"/>
              <a:t>Image: </a:t>
            </a:r>
            <a:r>
              <a:rPr lang="en-US"/>
              <a:t>Figure 5.13D</a:t>
            </a:r>
          </a:p>
          <a:p>
            <a:endParaRPr lang="en-US"/>
          </a:p>
          <a:p>
            <a:r>
              <a:rPr lang="en-US" b="1" i="1"/>
              <a:t>Lecture notes:</a:t>
            </a:r>
            <a:endParaRPr lang="en-US"/>
          </a:p>
          <a:p>
            <a:r>
              <a:rPr lang="en-US"/>
              <a:t>With a very large tax, tax revenue is smaller than before, and DWL is much larger.</a:t>
            </a:r>
          </a:p>
          <a:p>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p:spPr>
      </p:sp>
      <p:sp>
        <p:nvSpPr>
          <p:cNvPr id="111619" name="Notes Placeholder 2"/>
          <p:cNvSpPr>
            <a:spLocks noGrp="1"/>
          </p:cNvSpPr>
          <p:nvPr>
            <p:ph type="body" idx="1"/>
          </p:nvPr>
        </p:nvSpPr>
        <p:spPr bwMode="auto">
          <a:noFill/>
        </p:spPr>
        <p:txBody>
          <a:bodyPr/>
          <a:lstStyle/>
          <a:p>
            <a:r>
              <a:rPr lang="en-US" b="1" i="1" dirty="0"/>
              <a:t>Image: </a:t>
            </a:r>
            <a:r>
              <a:rPr lang="en-US" dirty="0"/>
              <a:t>Figure </a:t>
            </a:r>
            <a:r>
              <a:rPr lang="en-US" dirty="0" smtClean="0"/>
              <a:t>5.13E</a:t>
            </a:r>
            <a:endParaRPr lang="en-US" dirty="0"/>
          </a:p>
          <a:p>
            <a:endParaRPr lang="en-US" dirty="0"/>
          </a:p>
          <a:p>
            <a:r>
              <a:rPr lang="en-US" b="1" i="1" dirty="0"/>
              <a:t>Lecture notes</a:t>
            </a:r>
            <a:r>
              <a:rPr lang="en-US" dirty="0"/>
              <a:t>:</a:t>
            </a:r>
            <a:endParaRPr lang="en-US" b="1" i="1" dirty="0"/>
          </a:p>
          <a:p>
            <a:r>
              <a:rPr lang="en-US" dirty="0"/>
              <a:t>In this last case, the tax is so high that the quantity exchanged falls to zero.</a:t>
            </a:r>
          </a:p>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r>
              <a:rPr lang="en-US" b="1" i="1" dirty="0"/>
              <a:t>Lecture </a:t>
            </a:r>
            <a:r>
              <a:rPr lang="en-US" b="1" i="1" dirty="0" smtClean="0"/>
              <a:t>tip:</a:t>
            </a:r>
            <a:endParaRPr lang="en-US" b="1" dirty="0"/>
          </a:p>
          <a:p>
            <a:r>
              <a:rPr lang="en-US" altLang="ja-JP" dirty="0"/>
              <a:t>Point out to students that there is a difference between economic welfare and people’s general idea of what welfare means.</a:t>
            </a:r>
          </a:p>
          <a:p>
            <a:pPr marL="171450" indent="-171450">
              <a:buFont typeface="Arial" charset="0"/>
              <a:buChar char="•"/>
            </a:pPr>
            <a:r>
              <a:rPr lang="en-US" altLang="ja-JP" dirty="0"/>
              <a:t>Think of economic welfare as a measure of how well off or how efficient the market is. </a:t>
            </a:r>
          </a:p>
          <a:p>
            <a:pPr marL="171450" indent="-171450">
              <a:buFont typeface="Arial" charset="0"/>
              <a:buChar char="•"/>
            </a:pPr>
            <a:r>
              <a:rPr lang="en-US" altLang="ja-JP" dirty="0"/>
              <a:t>Higher economic welfare means more gains from trade are being realized.</a:t>
            </a:r>
          </a:p>
          <a:p>
            <a:pPr marL="171450" indent="-171450">
              <a:buFont typeface="Arial" charset="0"/>
              <a:buChar char="•"/>
            </a:pPr>
            <a:r>
              <a:rPr lang="en-US" dirty="0"/>
              <a:t>For now, think of consumer and producer surplus as the gains buyers and sellers get from trading in a market.</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p:spPr>
      </p:sp>
      <p:sp>
        <p:nvSpPr>
          <p:cNvPr id="118787"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defRPr/>
            </a:pPr>
            <a:r>
              <a:rPr lang="en-US" altLang="en-US" b="1" i="1" dirty="0">
                <a:ea typeface="MS PGothic" charset="-128"/>
              </a:rPr>
              <a:t>Real-world example</a:t>
            </a:r>
            <a:r>
              <a:rPr lang="en-US" altLang="en-US" dirty="0">
                <a:ea typeface="MS PGothic" charset="-128"/>
              </a:rPr>
              <a:t>: Smoking Tax versus Smoking Ban </a:t>
            </a:r>
            <a:r>
              <a:rPr lang="en-US" altLang="en-US" dirty="0" smtClean="0">
                <a:ea typeface="MS PGothic" charset="-128"/>
              </a:rPr>
              <a:t>(See Tip </a:t>
            </a:r>
            <a:r>
              <a:rPr lang="en-US" altLang="en-US" dirty="0">
                <a:ea typeface="MS PGothic" charset="-128"/>
              </a:rPr>
              <a:t>#198)</a:t>
            </a:r>
          </a:p>
          <a:p>
            <a:pPr>
              <a:defRPr/>
            </a:pPr>
            <a:endParaRPr lang="en-US" altLang="en-US" dirty="0">
              <a:ea typeface="MS PGothic" charset="-128"/>
            </a:endParaRPr>
          </a:p>
          <a:p>
            <a:pPr>
              <a:defRPr/>
            </a:pPr>
            <a:r>
              <a:rPr lang="en-US" altLang="en-US" b="1" i="1" dirty="0">
                <a:ea typeface="MS PGothic" charset="-128"/>
              </a:rPr>
              <a:t>Lecture notes:</a:t>
            </a:r>
          </a:p>
          <a:p>
            <a:pPr>
              <a:buFont typeface="Arial" charset="0"/>
              <a:buNone/>
              <a:defRPr/>
            </a:pPr>
            <a:r>
              <a:rPr lang="en-US" altLang="en-US" dirty="0">
                <a:ea typeface="MS PGothic" charset="-128"/>
              </a:rPr>
              <a:t>The key concepts covered by this real-world example are: </a:t>
            </a:r>
          </a:p>
          <a:p>
            <a:pPr marL="171450" indent="-171450">
              <a:buFont typeface="Arial" charset="0"/>
              <a:buChar char="•"/>
              <a:defRPr/>
            </a:pPr>
            <a:r>
              <a:rPr lang="en-US" altLang="en-US" dirty="0">
                <a:ea typeface="MS PGothic" charset="-128"/>
              </a:rPr>
              <a:t>Tax</a:t>
            </a:r>
          </a:p>
          <a:p>
            <a:pPr marL="171450" indent="-171450">
              <a:buFont typeface="Arial" charset="0"/>
              <a:buChar char="•"/>
              <a:defRPr/>
            </a:pPr>
            <a:r>
              <a:rPr lang="en-US" altLang="en-US" dirty="0">
                <a:ea typeface="MS PGothic" charset="-128"/>
              </a:rPr>
              <a:t>Elasticity</a:t>
            </a:r>
          </a:p>
          <a:p>
            <a:pPr marL="171450" indent="-171450">
              <a:buFont typeface="Arial" charset="0"/>
              <a:buChar char="•"/>
              <a:defRPr/>
            </a:pPr>
            <a:r>
              <a:rPr lang="en-US" altLang="en-US" dirty="0">
                <a:ea typeface="MS PGothic" charset="-128"/>
              </a:rPr>
              <a:t>Public policy</a:t>
            </a:r>
          </a:p>
          <a:p>
            <a:pPr marL="171450" indent="-171450">
              <a:buFont typeface="Arial" charset="0"/>
              <a:buChar char="•"/>
              <a:defRPr/>
            </a:pPr>
            <a:endParaRPr lang="en-US" altLang="en-US" dirty="0">
              <a:ea typeface="MS PGothic" charset="-128"/>
            </a:endParaRPr>
          </a:p>
          <a:p>
            <a:pPr marL="228600" indent="-228600">
              <a:buFont typeface="+mj-lt"/>
              <a:buAutoNum type="arabicPeriod"/>
              <a:defRPr/>
            </a:pPr>
            <a:r>
              <a:rPr lang="en-US" altLang="en-US" dirty="0">
                <a:ea typeface="MS PGothic" charset="-128"/>
              </a:rPr>
              <a:t>Raise tax revenues, decrease production/consumption of that good</a:t>
            </a:r>
          </a:p>
          <a:p>
            <a:pPr marL="228600" indent="-228600">
              <a:buFont typeface="+mj-lt"/>
              <a:buAutoNum type="arabicPeriod"/>
              <a:defRPr/>
            </a:pPr>
            <a:r>
              <a:rPr lang="en-US" altLang="en-US" dirty="0">
                <a:ea typeface="MS PGothic" charset="-128"/>
              </a:rPr>
              <a:t>Ban</a:t>
            </a:r>
          </a:p>
          <a:p>
            <a:pPr marL="628650" lvl="1" indent="-171450">
              <a:buFontTx/>
              <a:buChar char="•"/>
              <a:defRPr/>
            </a:pPr>
            <a:r>
              <a:rPr lang="en-US" altLang="en-US" dirty="0">
                <a:ea typeface="MS PGothic" charset="-128"/>
              </a:rPr>
              <a:t>Does not change price of cigarettes but does increase the opportunity cost of smoking</a:t>
            </a:r>
          </a:p>
          <a:p>
            <a:pPr marL="628650" lvl="1" indent="-171450">
              <a:buFontTx/>
              <a:buChar char="•"/>
              <a:defRPr/>
            </a:pPr>
            <a:r>
              <a:rPr lang="en-US" altLang="en-US" dirty="0">
                <a:ea typeface="MS PGothic" charset="-128"/>
              </a:rPr>
              <a:t>People could smoke the same amount but smoke in different locations</a:t>
            </a:r>
          </a:p>
          <a:p>
            <a:pPr marL="628650" lvl="1" indent="-171450">
              <a:buFontTx/>
              <a:buChar char="•"/>
              <a:defRPr/>
            </a:pPr>
            <a:r>
              <a:rPr lang="en-US" altLang="en-US" dirty="0">
                <a:ea typeface="MS PGothic" charset="-128"/>
              </a:rPr>
              <a:t>Could impose costs on others</a:t>
            </a:r>
          </a:p>
          <a:p>
            <a:pPr marL="228600" indent="-228600">
              <a:buFont typeface="+mj-lt"/>
              <a:buAutoNum type="arabicPeriod"/>
              <a:defRPr/>
            </a:pPr>
            <a:r>
              <a:rPr lang="en-US" altLang="en-US" dirty="0">
                <a:ea typeface="MS PGothic" charset="-128"/>
              </a:rPr>
              <a:t>Tax</a:t>
            </a:r>
          </a:p>
          <a:p>
            <a:pPr marL="628650" lvl="1" indent="-171450">
              <a:buFontTx/>
              <a:buChar char="•"/>
              <a:defRPr/>
            </a:pPr>
            <a:r>
              <a:rPr lang="en-US" altLang="en-US" dirty="0">
                <a:ea typeface="MS PGothic" charset="-128"/>
              </a:rPr>
              <a:t>Demand for cigarettes is very inelastic, so a relatively high tax would need to be imposed to affect consumption</a:t>
            </a:r>
          </a:p>
          <a:p>
            <a:pPr marL="628650" lvl="1" indent="-171450">
              <a:buFontTx/>
              <a:buChar char="•"/>
              <a:defRPr/>
            </a:pPr>
            <a:r>
              <a:rPr lang="en-US" altLang="en-US" dirty="0">
                <a:ea typeface="MS PGothic" charset="-128"/>
              </a:rPr>
              <a:t>Could end up with larger tax revenues, which could be used to fund public services</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r>
              <a:rPr lang="en-US" b="1" i="1" dirty="0"/>
              <a:t>Lecture notes:</a:t>
            </a:r>
          </a:p>
          <a:p>
            <a:endParaRPr lang="en-US" dirty="0"/>
          </a:p>
          <a:p>
            <a:r>
              <a:rPr lang="en-US" dirty="0"/>
              <a:t>The “bagel tax” is pretty common. For example, one would pay a higher tax for potato salad bought from the deli counter at his or her local grocery store than the same potato salad already in a prepackaged container. </a:t>
            </a:r>
          </a:p>
          <a:p>
            <a:pPr>
              <a:buFontTx/>
              <a:buChar char="•"/>
            </a:pPr>
            <a:endParaRPr lang="en-US" dirty="0"/>
          </a:p>
          <a:p>
            <a:r>
              <a:rPr lang="en-US" dirty="0"/>
              <a:t>The “window tax” was targeted towards wealthy households.</a:t>
            </a:r>
          </a:p>
          <a:p>
            <a:pPr marL="171450" indent="-171450">
              <a:buFont typeface="Arial" charset="0"/>
              <a:buChar char="•"/>
            </a:pPr>
            <a:r>
              <a:rPr lang="en-US" dirty="0"/>
              <a:t>Windows in homes were expensive.</a:t>
            </a:r>
          </a:p>
          <a:p>
            <a:pPr marL="171450" indent="-171450">
              <a:buFont typeface="Arial" charset="0"/>
              <a:buChar char="•"/>
            </a:pPr>
            <a:r>
              <a:rPr lang="en-US" dirty="0"/>
              <a:t>The homeowner got around paying the tax to some extent by bricking over the windows.</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r>
              <a:rPr lang="en-US" b="1" i="1" dirty="0" smtClean="0"/>
              <a:t>“Economics </a:t>
            </a:r>
            <a:r>
              <a:rPr lang="en-US" b="1" i="1" dirty="0"/>
              <a:t>in the Media” Slide</a:t>
            </a:r>
          </a:p>
          <a:p>
            <a:endParaRPr lang="en-US" b="1" i="1" dirty="0"/>
          </a:p>
          <a:p>
            <a:r>
              <a:rPr lang="en-US" b="1" i="1" dirty="0"/>
              <a:t>Lecture </a:t>
            </a:r>
            <a:r>
              <a:rPr lang="en-US" b="1" i="1" dirty="0" smtClean="0"/>
              <a:t>tip: </a:t>
            </a:r>
            <a:endParaRPr lang="en-US" b="1" i="1" dirty="0"/>
          </a:p>
          <a:p>
            <a:r>
              <a:rPr lang="en-US" i="1" dirty="0"/>
              <a:t>The clip mentioned on the slide can be found in the Interactive Instructor’s Guide. Access the direct link by clicking the icon in the PowerPoint above. </a:t>
            </a:r>
            <a:endParaRPr lang="en-US" i="1" dirty="0" smtClean="0"/>
          </a:p>
          <a:p>
            <a:endParaRPr lang="en-US" dirty="0"/>
          </a:p>
          <a:p>
            <a:r>
              <a:rPr lang="en-US" dirty="0"/>
              <a:t>The key concepts covered in this clip are: </a:t>
            </a:r>
          </a:p>
          <a:p>
            <a:pPr marL="171450" indent="-171450">
              <a:buFont typeface="Arial" charset="0"/>
              <a:buChar char="•"/>
            </a:pPr>
            <a:r>
              <a:rPr lang="en-US" dirty="0"/>
              <a:t>Deadweight loss of gift giving</a:t>
            </a:r>
          </a:p>
          <a:p>
            <a:pPr marL="171450" indent="-171450">
              <a:buFont typeface="Arial" charset="0"/>
              <a:buChar char="•"/>
            </a:pPr>
            <a:r>
              <a:rPr lang="en-US" dirty="0"/>
              <a:t>Signaling</a:t>
            </a:r>
          </a:p>
          <a:p>
            <a:pPr marL="171450" indent="-171450">
              <a:buFont typeface="Arial" charset="0"/>
              <a:buChar char="•"/>
            </a:pPr>
            <a:r>
              <a:rPr lang="en-US" dirty="0"/>
              <a:t>Utility</a:t>
            </a:r>
          </a:p>
          <a:p>
            <a:pPr>
              <a:buFontTx/>
              <a:buChar char="•"/>
            </a:pPr>
            <a:endParaRPr lang="en-US" dirty="0"/>
          </a:p>
          <a:p>
            <a:r>
              <a:rPr lang="en-US" dirty="0"/>
              <a:t>After showing students this clip, you can initiate a class discussion on why a gift might be preferable to cash.</a:t>
            </a:r>
          </a:p>
          <a:p>
            <a:pPr marL="171450" indent="-171450">
              <a:buFont typeface="Arial" charset="0"/>
              <a:buChar char="•"/>
            </a:pPr>
            <a:r>
              <a:rPr lang="en-US" dirty="0"/>
              <a:t>The typical response from students will be that a gift shows we care or we took time to find out what people wanted.</a:t>
            </a:r>
          </a:p>
          <a:p>
            <a:pPr marL="628650" lvl="1" indent="-171450">
              <a:buFont typeface="Arial" charset="0"/>
              <a:buChar char="•"/>
            </a:pPr>
            <a:r>
              <a:rPr lang="en-US" dirty="0"/>
              <a:t>But what if someone gives them the cash value of the gift </a:t>
            </a:r>
            <a:r>
              <a:rPr lang="en-US" i="1" dirty="0"/>
              <a:t>plus</a:t>
            </a:r>
            <a:r>
              <a:rPr lang="en-US" dirty="0"/>
              <a:t> additional cash equal to the value of the time that it would have taken to obtain the gift?</a:t>
            </a:r>
          </a:p>
          <a:p>
            <a:pPr marL="171450" indent="-171450">
              <a:buFont typeface="Arial" charset="0"/>
              <a:buChar char="•"/>
            </a:pPr>
            <a:r>
              <a:rPr lang="en-US" dirty="0"/>
              <a:t>What’s wrong with saying the amount of time spent finding that “right” gift signals that the person cares about them?</a:t>
            </a:r>
          </a:p>
          <a:p>
            <a:pPr>
              <a:buFontTx/>
              <a:buChar char="•"/>
            </a:pPr>
            <a:endParaRPr lang="en-US" dirty="0"/>
          </a:p>
          <a:p>
            <a:pPr>
              <a:buFontTx/>
              <a:buChar char="•"/>
            </a:pPr>
            <a:endParaRPr 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r>
              <a:rPr lang="en-US" b="1" dirty="0"/>
              <a:t>Lecture notes: </a:t>
            </a:r>
          </a:p>
          <a:p>
            <a:endParaRPr lang="en-US" b="1" dirty="0"/>
          </a:p>
          <a:p>
            <a:r>
              <a:rPr lang="en-US" dirty="0"/>
              <a:t>You can summarize the lecture on this chapter by reiterating the following points: </a:t>
            </a:r>
          </a:p>
          <a:p>
            <a:pPr marL="171450" indent="-171450">
              <a:buFont typeface="Arial" charset="0"/>
              <a:buChar char="•"/>
            </a:pPr>
            <a:r>
              <a:rPr lang="en-US" dirty="0"/>
              <a:t>Total surplus (CS + PS) measures the benefits that buyers and sellers enjoy from undertaking an activity.</a:t>
            </a:r>
          </a:p>
          <a:p>
            <a:pPr marL="171450" indent="-171450">
              <a:buFont typeface="Arial" charset="0"/>
              <a:buChar char="•"/>
            </a:pPr>
            <a:r>
              <a:rPr lang="en-US" dirty="0"/>
              <a:t>Whenever an allocation of resources maximizes total surplus, the result is said to be efficient. </a:t>
            </a:r>
          </a:p>
          <a:p>
            <a:pPr marL="171450" indent="-171450">
              <a:buFont typeface="Arial" charset="0"/>
              <a:buChar char="•"/>
            </a:pPr>
            <a:r>
              <a:rPr lang="en-US" dirty="0"/>
              <a:t>Although efficiency is one possible goal, an efficient outcome may not be equitable.</a:t>
            </a:r>
          </a:p>
          <a:p>
            <a:pPr marL="171450" indent="-171450">
              <a:buFont typeface="Arial" charset="0"/>
              <a:buChar char="•"/>
            </a:pPr>
            <a:r>
              <a:rPr lang="en-US" dirty="0"/>
              <a:t>Tax incidence or burden is not the same as who is legally obligated to pay a tax.</a:t>
            </a:r>
          </a:p>
          <a:p>
            <a:pPr marL="171450" indent="-171450">
              <a:buFont typeface="Arial" charset="0"/>
              <a:buChar char="•"/>
            </a:pPr>
            <a:r>
              <a:rPr lang="en-US" dirty="0"/>
              <a:t>Taxes lead to distortions and a deadweight loss.</a:t>
            </a:r>
          </a:p>
          <a:p>
            <a:pPr marL="171450" indent="-171450">
              <a:buFont typeface="Arial" charset="0"/>
              <a:buChar char="•"/>
            </a:pPr>
            <a:r>
              <a:rPr lang="en-US" dirty="0"/>
              <a:t>A “good” tax is one that leads to a small deadweight loss.</a:t>
            </a:r>
          </a:p>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r>
              <a:rPr lang="en-US" b="1" i="1" dirty="0"/>
              <a:t>Lecture notes:</a:t>
            </a:r>
          </a:p>
          <a:p>
            <a:pPr eaLnBrk="1" hangingPunct="1">
              <a:spcBef>
                <a:spcPct val="0"/>
              </a:spcBef>
            </a:pPr>
            <a:r>
              <a:rPr lang="en-US" dirty="0"/>
              <a:t>WTP is the maximum price a consumer will pay for a good or service (</a:t>
            </a:r>
            <a:r>
              <a:rPr lang="en-US" i="1" dirty="0"/>
              <a:t>reservation price</a:t>
            </a:r>
            <a:r>
              <a:rPr lang="en-US" dirty="0"/>
              <a:t>). WTP depends on buyers’ preferences and how much money they may have.</a:t>
            </a:r>
          </a:p>
          <a:p>
            <a:pPr marL="171450" indent="-171450" eaLnBrk="1" hangingPunct="1">
              <a:spcBef>
                <a:spcPct val="0"/>
              </a:spcBef>
              <a:buFont typeface="Arial" charset="0"/>
              <a:buChar char="•"/>
            </a:pPr>
            <a:r>
              <a:rPr lang="en-US" dirty="0"/>
              <a:t>You can relate this to quantity demanded (how much people are </a:t>
            </a:r>
            <a:r>
              <a:rPr lang="en-US" i="1" dirty="0"/>
              <a:t>willing</a:t>
            </a:r>
            <a:r>
              <a:rPr lang="en-US" dirty="0"/>
              <a:t> and </a:t>
            </a:r>
            <a:r>
              <a:rPr lang="en-US" i="1" dirty="0"/>
              <a:t>able </a:t>
            </a:r>
            <a:r>
              <a:rPr lang="en-US" dirty="0"/>
              <a:t>to buy)</a:t>
            </a:r>
            <a:r>
              <a:rPr lang="en-US" dirty="0" smtClean="0"/>
              <a:t>.</a:t>
            </a:r>
          </a:p>
          <a:p>
            <a:pPr marL="171450" indent="-171450" eaLnBrk="1" hangingPunct="1">
              <a:spcBef>
                <a:spcPct val="0"/>
              </a:spcBef>
              <a:buFont typeface="Arial" charset="0"/>
              <a:buChar char="•"/>
            </a:pPr>
            <a:endParaRPr lang="en-US" dirty="0" smtClean="0"/>
          </a:p>
          <a:p>
            <a:pPr marL="0" indent="0" eaLnBrk="1" hangingPunct="1">
              <a:spcBef>
                <a:spcPct val="0"/>
              </a:spcBef>
              <a:buFont typeface="Arial" charset="0"/>
              <a:buNone/>
            </a:pPr>
            <a:r>
              <a:rPr lang="en-US" dirty="0" smtClean="0"/>
              <a:t>[© DreamWorks/Courtesy Everett Collection]</a:t>
            </a: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defRPr/>
            </a:pPr>
            <a:r>
              <a:rPr lang="en-US" altLang="en-US" b="1" i="1" dirty="0"/>
              <a:t>Lecture notes:</a:t>
            </a:r>
            <a:endParaRPr lang="en-US" altLang="en-US" dirty="0"/>
          </a:p>
          <a:p>
            <a:pPr eaLnBrk="1" hangingPunct="1">
              <a:spcBef>
                <a:spcPct val="0"/>
              </a:spcBef>
              <a:buFont typeface="Arial" panose="020B0604020202020204" pitchFamily="34" charset="0"/>
              <a:buNone/>
              <a:defRPr/>
            </a:pPr>
            <a:r>
              <a:rPr lang="en-US" altLang="en-US" dirty="0"/>
              <a:t>Beanie and Mitch buy the book since their WTP is &gt; </a:t>
            </a:r>
            <a:r>
              <a:rPr lang="en-US" altLang="en-US" dirty="0" smtClean="0"/>
              <a:t>the </a:t>
            </a:r>
            <a:r>
              <a:rPr lang="en-US" altLang="en-US" dirty="0"/>
              <a:t>price.</a:t>
            </a:r>
          </a:p>
          <a:p>
            <a:pPr marL="171450" indent="-171450" eaLnBrk="1" hangingPunct="1">
              <a:spcBef>
                <a:spcPct val="0"/>
              </a:spcBef>
              <a:buFont typeface="Arial" panose="020B0604020202020204" pitchFamily="34" charset="0"/>
              <a:buChar char="•"/>
              <a:defRPr/>
            </a:pPr>
            <a:r>
              <a:rPr lang="en-US" altLang="en-US" dirty="0"/>
              <a:t>Once this is revealed, address the issue of what happens if WTP = Price.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r>
              <a:rPr lang="en-US" b="1" i="1" dirty="0"/>
              <a:t>Lecture </a:t>
            </a:r>
            <a:r>
              <a:rPr lang="en-US" b="1" i="1" dirty="0" smtClean="0"/>
              <a:t>tip:</a:t>
            </a:r>
            <a:endParaRPr lang="en-US" b="1" i="1" dirty="0"/>
          </a:p>
          <a:p>
            <a:r>
              <a:rPr lang="en-US" dirty="0"/>
              <a:t>Ask students how much CS they get.</a:t>
            </a:r>
          </a:p>
          <a:p>
            <a:endParaRPr lang="en-US" dirty="0"/>
          </a:p>
          <a:p>
            <a:r>
              <a:rPr lang="en-US" dirty="0"/>
              <a:t>First click: </a:t>
            </a:r>
          </a:p>
          <a:p>
            <a:pPr marL="171450" indent="-171450">
              <a:buFont typeface="Arial" charset="0"/>
              <a:buChar char="•"/>
            </a:pPr>
            <a:r>
              <a:rPr lang="en-US" dirty="0"/>
              <a:t>Beanie is willing to pay $200 for the book and pays $140, so his consumer surplus = $60.</a:t>
            </a:r>
          </a:p>
          <a:p>
            <a:pPr>
              <a:buFontTx/>
              <a:buChar char="•"/>
            </a:pPr>
            <a:endParaRPr lang="en-US" dirty="0"/>
          </a:p>
          <a:p>
            <a:r>
              <a:rPr lang="en-US" dirty="0"/>
              <a:t>Second click: </a:t>
            </a:r>
          </a:p>
          <a:p>
            <a:pPr marL="171450" indent="-171450">
              <a:buFont typeface="Arial" charset="0"/>
              <a:buChar char="•"/>
            </a:pPr>
            <a:r>
              <a:rPr lang="en-US" dirty="0"/>
              <a:t>Mitch is willing to pay $150 for the book and pays $140, so his consumer surplus = $10.</a:t>
            </a:r>
          </a:p>
          <a:p>
            <a:pPr>
              <a:buFontTx/>
              <a:buChar char="•"/>
            </a:pP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r>
              <a:rPr lang="en-US" b="1" i="1" dirty="0"/>
              <a:t>Image: </a:t>
            </a:r>
            <a:r>
              <a:rPr lang="en-US" dirty="0"/>
              <a:t>Animated</a:t>
            </a:r>
            <a:r>
              <a:rPr lang="en-US" i="1" dirty="0"/>
              <a:t> </a:t>
            </a:r>
            <a:r>
              <a:rPr lang="en-US" dirty="0"/>
              <a:t>Figure 5.1</a:t>
            </a:r>
          </a:p>
          <a:p>
            <a:pPr eaLnBrk="1" hangingPunct="1">
              <a:spcBef>
                <a:spcPct val="0"/>
              </a:spcBef>
            </a:pPr>
            <a:endParaRPr lang="en-US" b="1" i="1" dirty="0"/>
          </a:p>
          <a:p>
            <a:pPr eaLnBrk="1" hangingPunct="1">
              <a:spcBef>
                <a:spcPct val="0"/>
              </a:spcBef>
            </a:pPr>
            <a:r>
              <a:rPr lang="en-US" b="1" i="1" dirty="0"/>
              <a:t>Lecture notes:</a:t>
            </a:r>
          </a:p>
          <a:p>
            <a:pPr eaLnBrk="1" hangingPunct="1">
              <a:spcBef>
                <a:spcPct val="0"/>
              </a:spcBef>
            </a:pPr>
            <a:endParaRPr lang="en-US" b="1" i="1" dirty="0"/>
          </a:p>
          <a:p>
            <a:pPr eaLnBrk="1" hangingPunct="1">
              <a:spcBef>
                <a:spcPct val="0"/>
              </a:spcBef>
            </a:pPr>
            <a:r>
              <a:rPr lang="en-US" dirty="0"/>
              <a:t>First click: </a:t>
            </a:r>
          </a:p>
          <a:p>
            <a:pPr marL="171450" indent="-171450" eaLnBrk="1" hangingPunct="1">
              <a:spcBef>
                <a:spcPct val="0"/>
              </a:spcBef>
              <a:buFont typeface="Arial" charset="0"/>
              <a:buChar char="•"/>
            </a:pPr>
            <a:r>
              <a:rPr lang="en-US" dirty="0"/>
              <a:t>Plots out a step demand curve. </a:t>
            </a:r>
          </a:p>
          <a:p>
            <a:pPr marL="171450" indent="-171450" eaLnBrk="1" hangingPunct="1">
              <a:spcBef>
                <a:spcPct val="0"/>
              </a:spcBef>
              <a:buFont typeface="Arial" charset="0"/>
              <a:buChar char="•"/>
            </a:pPr>
            <a:r>
              <a:rPr lang="en-US" dirty="0"/>
              <a:t>With this click, point out why it looks different than the demand curves students have seen so far. </a:t>
            </a:r>
          </a:p>
          <a:p>
            <a:pPr marL="171450" indent="-171450" eaLnBrk="1" hangingPunct="1">
              <a:spcBef>
                <a:spcPct val="0"/>
              </a:spcBef>
              <a:buFont typeface="Arial" charset="0"/>
              <a:buChar char="•"/>
            </a:pPr>
            <a:r>
              <a:rPr lang="en-US" dirty="0"/>
              <a:t>At any price above $0, the quantity demand is zero.</a:t>
            </a:r>
          </a:p>
          <a:p>
            <a:pPr eaLnBrk="1" hangingPunct="1">
              <a:spcBef>
                <a:spcPct val="0"/>
              </a:spcBef>
              <a:buFontTx/>
              <a:buChar char="•"/>
            </a:pPr>
            <a:endParaRPr lang="en-US" dirty="0"/>
          </a:p>
          <a:p>
            <a:pPr eaLnBrk="1" hangingPunct="1">
              <a:spcBef>
                <a:spcPct val="0"/>
              </a:spcBef>
            </a:pPr>
            <a:r>
              <a:rPr lang="en-US" dirty="0" smtClean="0"/>
              <a:t>Second</a:t>
            </a:r>
            <a:r>
              <a:rPr lang="en-US" baseline="0" dirty="0" smtClean="0"/>
              <a:t> to </a:t>
            </a:r>
            <a:r>
              <a:rPr lang="en-US" dirty="0" smtClean="0"/>
              <a:t>fourth </a:t>
            </a:r>
            <a:r>
              <a:rPr lang="en-US" dirty="0"/>
              <a:t>clicks: </a:t>
            </a:r>
          </a:p>
          <a:p>
            <a:pPr marL="171450" indent="-171450" eaLnBrk="1" hangingPunct="1">
              <a:spcBef>
                <a:spcPct val="0"/>
              </a:spcBef>
              <a:buFont typeface="Arial" charset="0"/>
              <a:buChar char="•"/>
            </a:pPr>
            <a:r>
              <a:rPr lang="en-US" dirty="0"/>
              <a:t>Labels each person’s willingness to pay.</a:t>
            </a:r>
          </a:p>
          <a:p>
            <a:pPr marL="171450" indent="-171450" eaLnBrk="1" hangingPunct="1">
              <a:spcBef>
                <a:spcPct val="0"/>
              </a:spcBef>
              <a:buFont typeface="Arial" charset="0"/>
              <a:buChar char="•"/>
            </a:pPr>
            <a:r>
              <a:rPr lang="en-US" dirty="0"/>
              <a:t>At any price between $150 and $200, Beanie is the only buyer, so the quantity demanded is 1. </a:t>
            </a:r>
          </a:p>
          <a:p>
            <a:pPr marL="171450" indent="-171450" eaLnBrk="1" hangingPunct="1">
              <a:spcBef>
                <a:spcPct val="0"/>
              </a:spcBef>
              <a:buFont typeface="Arial" charset="0"/>
              <a:buChar char="•"/>
            </a:pPr>
            <a:r>
              <a:rPr lang="en-US" dirty="0"/>
              <a:t>At prices between $100 and $150, Beanie and Mitch are each willing to buy the textbook, so the quantity demanded is 2. </a:t>
            </a:r>
          </a:p>
          <a:p>
            <a:pPr marL="171450" indent="-171450" eaLnBrk="1" hangingPunct="1">
              <a:spcBef>
                <a:spcPct val="0"/>
              </a:spcBef>
              <a:buFont typeface="Arial" charset="0"/>
              <a:buChar char="•"/>
            </a:pPr>
            <a:r>
              <a:rPr lang="en-US" dirty="0"/>
              <a:t>Finally, if the price is $100 or less, all three students are willing to pay to buy the textbook, so the quantity demanded is 3. </a:t>
            </a:r>
          </a:p>
          <a:p>
            <a:pPr marL="171450" indent="-171450" eaLnBrk="1" hangingPunct="1">
              <a:spcBef>
                <a:spcPct val="0"/>
              </a:spcBef>
              <a:buFont typeface="Arial" charset="0"/>
              <a:buChar char="•"/>
            </a:pPr>
            <a:r>
              <a:rPr lang="en-US" dirty="0"/>
              <a:t>As the price falls the quantity demanded increases.</a:t>
            </a:r>
          </a:p>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txBox="1">
            <a:spLocks/>
          </p:cNvSpPr>
          <p:nvPr userDrawn="1"/>
        </p:nvSpPr>
        <p:spPr bwMode="auto">
          <a:xfrm>
            <a:off x="323850" y="1350963"/>
            <a:ext cx="2989263" cy="4179887"/>
          </a:xfrm>
          <a:prstGeom prst="rect">
            <a:avLst/>
          </a:prstGeom>
          <a:noFill/>
          <a:ln>
            <a:noFill/>
          </a:ln>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r" eaLnBrk="1" hangingPunct="1">
              <a:defRPr/>
            </a:pPr>
            <a:endParaRPr lang="en-US" altLang="en-US" sz="20000" b="1">
              <a:solidFill>
                <a:srgbClr val="FF2807"/>
              </a:solidFill>
              <a:latin typeface="Helvetica Neue" charset="0"/>
              <a:cs typeface="Helvetica Neue" charset="0"/>
            </a:endParaRPr>
          </a:p>
        </p:txBody>
      </p:sp>
      <p:cxnSp>
        <p:nvCxnSpPr>
          <p:cNvPr id="5" name="Straight Connector 4"/>
          <p:cNvCxnSpPr/>
          <p:nvPr userDrawn="1"/>
        </p:nvCxnSpPr>
        <p:spPr>
          <a:xfrm>
            <a:off x="3575050" y="1350963"/>
            <a:ext cx="0" cy="4179887"/>
          </a:xfrm>
          <a:prstGeom prst="line">
            <a:avLst/>
          </a:prstGeom>
          <a:ln w="57150" cmpd="sng">
            <a:solidFill>
              <a:schemeClr val="tx1"/>
            </a:solidFill>
          </a:ln>
          <a:effectLst/>
        </p:spPr>
        <p:style>
          <a:lnRef idx="2">
            <a:schemeClr val="dk1"/>
          </a:lnRef>
          <a:fillRef idx="0">
            <a:schemeClr val="dk1"/>
          </a:fillRef>
          <a:effectRef idx="1">
            <a:schemeClr val="dk1"/>
          </a:effectRef>
          <a:fontRef idx="minor">
            <a:schemeClr val="tx1"/>
          </a:fontRef>
        </p:style>
      </p:cxnSp>
      <p:sp>
        <p:nvSpPr>
          <p:cNvPr id="7" name="Title 1"/>
          <p:cNvSpPr>
            <a:spLocks noGrp="1"/>
          </p:cNvSpPr>
          <p:nvPr>
            <p:ph type="ctrTitle"/>
          </p:nvPr>
        </p:nvSpPr>
        <p:spPr>
          <a:xfrm>
            <a:off x="3728854" y="1350817"/>
            <a:ext cx="5107663" cy="4179455"/>
          </a:xfrm>
        </p:spPr>
        <p:txBody>
          <a:bodyPr>
            <a:normAutofit fontScale="90000"/>
          </a:bodyPr>
          <a:lstStyle>
            <a:lvl1pPr algn="l">
              <a:defRPr cap="all" baseline="0">
                <a:solidFill>
                  <a:srgbClr val="669900"/>
                </a:solidFill>
              </a:defRPr>
            </a:lvl1pPr>
          </a:lstStyle>
          <a:p>
            <a:r>
              <a:rPr lang="en-US" dirty="0"/>
              <a:t>Click to edit Master title style</a:t>
            </a:r>
          </a:p>
        </p:txBody>
      </p:sp>
      <p:sp>
        <p:nvSpPr>
          <p:cNvPr id="12" name="Text Placeholder 11"/>
          <p:cNvSpPr>
            <a:spLocks noGrp="1"/>
          </p:cNvSpPr>
          <p:nvPr>
            <p:ph type="body" sz="quarter" idx="10"/>
          </p:nvPr>
        </p:nvSpPr>
        <p:spPr>
          <a:xfrm>
            <a:off x="323274" y="1350817"/>
            <a:ext cx="3117273" cy="4179455"/>
          </a:xfrm>
        </p:spPr>
        <p:txBody>
          <a:bodyPr anchor="ctr">
            <a:noAutofit/>
          </a:bodyPr>
          <a:lstStyle>
            <a:lvl1pPr marL="0" indent="0" algn="r">
              <a:buNone/>
              <a:defRPr sz="20000" b="0" i="0">
                <a:solidFill>
                  <a:srgbClr val="669900"/>
                </a:solidFill>
                <a:latin typeface="Helvetica Neue Medium"/>
                <a:cs typeface="Helvetica Neue Medium"/>
              </a:defRPr>
            </a:lvl1pPr>
          </a:lstStyle>
          <a:p>
            <a:pPr lvl="0"/>
            <a:r>
              <a:rPr lang="en-US" dirty="0"/>
              <a:t>Click to edit Master text styles</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cxnSp>
        <p:nvCxnSpPr>
          <p:cNvPr id="3" name="Straight Connector 2"/>
          <p:cNvCxnSpPr/>
          <p:nvPr userDrawn="1"/>
        </p:nvCxnSpPr>
        <p:spPr>
          <a:xfrm>
            <a:off x="0" y="777875"/>
            <a:ext cx="9144000" cy="0"/>
          </a:xfrm>
          <a:prstGeom prst="line">
            <a:avLst/>
          </a:prstGeom>
          <a:ln w="57150" cmpd="sng">
            <a:solidFill>
              <a:srgbClr val="669900"/>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91066" y="-16933"/>
            <a:ext cx="8229600" cy="768096"/>
          </a:xfrm>
        </p:spPr>
        <p:txBody>
          <a:bodyPr/>
          <a:lstStyle>
            <a:lvl1pPr algn="l">
              <a:defRPr/>
            </a:lvl1pPr>
          </a:lstStyle>
          <a:p>
            <a:r>
              <a:rPr lang="en-US" dirty="0"/>
              <a:t>Click to edit Master 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userDrawn="1"/>
        </p:nvCxnSpPr>
        <p:spPr>
          <a:xfrm>
            <a:off x="0" y="1543050"/>
            <a:ext cx="9144000" cy="0"/>
          </a:xfrm>
          <a:prstGeom prst="line">
            <a:avLst/>
          </a:prstGeom>
          <a:ln w="57150" cmpd="sng">
            <a:solidFill>
              <a:srgbClr val="669900"/>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200" y="-1"/>
            <a:ext cx="8229600" cy="1527337"/>
          </a:xfrm>
        </p:spPr>
        <p:txBody>
          <a:bodyPr/>
          <a:lstStyle>
            <a:lvl1pPr algn="l">
              <a:defRPr sz="4400">
                <a:latin typeface="Helvetica Neue"/>
              </a:defRPr>
            </a:lvl1pPr>
          </a:lstStyle>
          <a:p>
            <a:r>
              <a:rPr lang="en-US" dirty="0"/>
              <a:t>Click to edit Master title style</a:t>
            </a:r>
          </a:p>
        </p:txBody>
      </p:sp>
      <p:sp>
        <p:nvSpPr>
          <p:cNvPr id="3" name="Content Placeholder 2"/>
          <p:cNvSpPr>
            <a:spLocks noGrp="1"/>
          </p:cNvSpPr>
          <p:nvPr>
            <p:ph idx="1"/>
          </p:nvPr>
        </p:nvSpPr>
        <p:spPr>
          <a:xfrm>
            <a:off x="457200" y="1713168"/>
            <a:ext cx="8229600" cy="4896248"/>
          </a:xfrm>
        </p:spPr>
        <p:txBody>
          <a:bodyPr/>
          <a:lstStyle>
            <a:lvl1pPr marL="342900" indent="-342900">
              <a:buFont typeface="Arial" panose="020B0604020202020204" pitchFamily="34" charset="0"/>
              <a:buChar char="•"/>
              <a:defRPr sz="3200"/>
            </a:lvl1pPr>
            <a:lvl2pPr marL="800100" indent="-342900">
              <a:buFont typeface="Lucida Grande"/>
              <a:buChar char="–"/>
              <a:defRPr sz="2800"/>
            </a:lvl2pPr>
          </a:lstStyle>
          <a:p>
            <a:pPr lvl="0"/>
            <a:r>
              <a:rPr lang="en-US" dirty="0"/>
              <a:t>Click to edit Master text styles</a:t>
            </a:r>
          </a:p>
          <a:p>
            <a:pPr lvl="1"/>
            <a:r>
              <a:rPr lang="en-US" dirty="0"/>
              <a:t>Second level</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txBox="1">
            <a:spLocks/>
          </p:cNvSpPr>
          <p:nvPr userDrawn="1"/>
        </p:nvSpPr>
        <p:spPr bwMode="auto">
          <a:xfrm>
            <a:off x="323850" y="1350963"/>
            <a:ext cx="2989263" cy="4179887"/>
          </a:xfrm>
          <a:prstGeom prst="rect">
            <a:avLst/>
          </a:prstGeom>
          <a:noFill/>
          <a:ln>
            <a:noFill/>
          </a:ln>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r" eaLnBrk="1" hangingPunct="1">
              <a:defRPr/>
            </a:pPr>
            <a:endParaRPr lang="en-US" altLang="en-US" sz="20000" b="1">
              <a:solidFill>
                <a:srgbClr val="FF2807"/>
              </a:solidFill>
              <a:latin typeface="Helvetica Neue" charset="0"/>
              <a:cs typeface="Helvetica Neue" charset="0"/>
            </a:endParaRPr>
          </a:p>
        </p:txBody>
      </p:sp>
      <p:cxnSp>
        <p:nvCxnSpPr>
          <p:cNvPr id="5" name="Straight Connector 4"/>
          <p:cNvCxnSpPr/>
          <p:nvPr userDrawn="1"/>
        </p:nvCxnSpPr>
        <p:spPr>
          <a:xfrm>
            <a:off x="3575050" y="1350963"/>
            <a:ext cx="0" cy="4179887"/>
          </a:xfrm>
          <a:prstGeom prst="line">
            <a:avLst/>
          </a:prstGeom>
          <a:ln w="57150" cmpd="sng">
            <a:solidFill>
              <a:schemeClr val="tx1"/>
            </a:solidFill>
          </a:ln>
          <a:effectLst/>
        </p:spPr>
        <p:style>
          <a:lnRef idx="2">
            <a:schemeClr val="dk1"/>
          </a:lnRef>
          <a:fillRef idx="0">
            <a:schemeClr val="dk1"/>
          </a:fillRef>
          <a:effectRef idx="1">
            <a:schemeClr val="dk1"/>
          </a:effectRef>
          <a:fontRef idx="minor">
            <a:schemeClr val="tx1"/>
          </a:fontRef>
        </p:style>
      </p:cxnSp>
      <p:sp>
        <p:nvSpPr>
          <p:cNvPr id="7" name="Title 1"/>
          <p:cNvSpPr>
            <a:spLocks noGrp="1"/>
          </p:cNvSpPr>
          <p:nvPr>
            <p:ph type="ctrTitle"/>
          </p:nvPr>
        </p:nvSpPr>
        <p:spPr>
          <a:xfrm>
            <a:off x="3728854" y="1350817"/>
            <a:ext cx="5107663" cy="4179455"/>
          </a:xfrm>
        </p:spPr>
        <p:txBody>
          <a:bodyPr>
            <a:normAutofit fontScale="90000"/>
          </a:bodyPr>
          <a:lstStyle>
            <a:lvl1pPr algn="l">
              <a:defRPr cap="all" baseline="0">
                <a:solidFill>
                  <a:srgbClr val="669900"/>
                </a:solidFill>
              </a:defRPr>
            </a:lvl1pPr>
          </a:lstStyle>
          <a:p>
            <a:r>
              <a:rPr lang="en-US" dirty="0"/>
              <a:t>Click to edit Master title style</a:t>
            </a:r>
          </a:p>
        </p:txBody>
      </p:sp>
      <p:sp>
        <p:nvSpPr>
          <p:cNvPr id="12" name="Text Placeholder 11"/>
          <p:cNvSpPr>
            <a:spLocks noGrp="1"/>
          </p:cNvSpPr>
          <p:nvPr>
            <p:ph type="body" sz="quarter" idx="10"/>
          </p:nvPr>
        </p:nvSpPr>
        <p:spPr>
          <a:xfrm>
            <a:off x="323274" y="1350817"/>
            <a:ext cx="3117273" cy="4179455"/>
          </a:xfrm>
        </p:spPr>
        <p:txBody>
          <a:bodyPr anchor="ctr">
            <a:noAutofit/>
          </a:bodyPr>
          <a:lstStyle>
            <a:lvl1pPr marL="0" indent="0" algn="r">
              <a:buNone/>
              <a:defRPr sz="20000" b="0" i="0">
                <a:solidFill>
                  <a:srgbClr val="669900"/>
                </a:solidFill>
                <a:latin typeface="Helvetica Neue Medium"/>
                <a:cs typeface="Helvetica Neue Medium"/>
              </a:defRPr>
            </a:lvl1pPr>
          </a:lstStyle>
          <a:p>
            <a:pPr lvl="0"/>
            <a:r>
              <a:rPr lang="en-US" dirty="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userDrawn="1"/>
        </p:nvCxnSpPr>
        <p:spPr>
          <a:xfrm>
            <a:off x="0" y="1543050"/>
            <a:ext cx="9144000" cy="0"/>
          </a:xfrm>
          <a:prstGeom prst="line">
            <a:avLst/>
          </a:prstGeom>
          <a:ln w="57150" cmpd="sng">
            <a:solidFill>
              <a:srgbClr val="669900"/>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200" y="-1"/>
            <a:ext cx="8229600" cy="1527337"/>
          </a:xfrm>
        </p:spPr>
        <p:txBody>
          <a:bodyPr/>
          <a:lstStyle>
            <a:lvl1pPr algn="l">
              <a:defRPr sz="3600"/>
            </a:lvl1pPr>
          </a:lstStyle>
          <a:p>
            <a:r>
              <a:rPr lang="en-US" dirty="0"/>
              <a:t>Click to edit Master title style</a:t>
            </a:r>
          </a:p>
        </p:txBody>
      </p:sp>
      <p:sp>
        <p:nvSpPr>
          <p:cNvPr id="3" name="Content Placeholder 2"/>
          <p:cNvSpPr>
            <a:spLocks noGrp="1"/>
          </p:cNvSpPr>
          <p:nvPr>
            <p:ph idx="1"/>
          </p:nvPr>
        </p:nvSpPr>
        <p:spPr>
          <a:xfrm>
            <a:off x="457200" y="1713168"/>
            <a:ext cx="8229600" cy="4896248"/>
          </a:xfrm>
        </p:spPr>
        <p:txBody>
          <a:bodyPr/>
          <a:lstStyle>
            <a:lvl1pPr marL="342900" indent="-342900">
              <a:buFont typeface="Arial" panose="020B0604020202020204" pitchFamily="34" charset="0"/>
              <a:buChar char="•"/>
              <a:defRPr sz="3200"/>
            </a:lvl1pPr>
            <a:lvl2pPr marL="914400" indent="-457200">
              <a:buFont typeface="Lucida Grande"/>
              <a:buChar char="–"/>
              <a:defRPr sz="2800"/>
            </a:lvl2pPr>
          </a:lstStyle>
          <a:p>
            <a:pPr lvl="0"/>
            <a:r>
              <a:rPr lang="en-US" dirty="0"/>
              <a:t>Click to edit Master text styles</a:t>
            </a:r>
          </a:p>
          <a:p>
            <a:pPr lvl="1"/>
            <a:r>
              <a:rPr lang="en-US" dirty="0"/>
              <a:t>Second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23900"/>
          </a:xfrm>
        </p:spPr>
        <p:txBody>
          <a:bodyPr/>
          <a:lstStyle>
            <a:lvl1pPr algn="ctr">
              <a:defRPr sz="3600"/>
            </a:lvl1pPr>
          </a:lstStyle>
          <a:p>
            <a:r>
              <a:rPr lang="en-US" dirty="0"/>
              <a:t>Click to edit Master title style</a:t>
            </a:r>
          </a:p>
        </p:txBody>
      </p:sp>
      <p:sp>
        <p:nvSpPr>
          <p:cNvPr id="3" name="Content Placeholder 2"/>
          <p:cNvSpPr>
            <a:spLocks noGrp="1"/>
          </p:cNvSpPr>
          <p:nvPr>
            <p:ph idx="1"/>
          </p:nvPr>
        </p:nvSpPr>
        <p:spPr/>
        <p:txBody>
          <a:bodyPr/>
          <a:lstStyle>
            <a:lvl1pPr marL="0" indent="0">
              <a:buFontTx/>
              <a:buNone/>
              <a:defRPr sz="2400"/>
            </a:lvl1pPr>
            <a:lvl2pPr marL="800100" indent="-342900">
              <a:buFont typeface="Lucida Grande"/>
              <a:buChar char="–"/>
              <a:defRPr sz="2400"/>
            </a:lvl2pPr>
            <a:lvl3pPr marL="1257300" indent="-342900">
              <a:buFont typeface="Arial" panose="020B0604020202020204" pitchFamily="34" charset="0"/>
              <a:buChar char="•"/>
              <a:defRPr sz="2400"/>
            </a:lvl3pPr>
            <a:lvl4pPr marL="1714500" indent="-342900">
              <a:buFont typeface="Arial" panose="020B0604020202020204" pitchFamily="34" charset="0"/>
              <a:buChar char="•"/>
              <a:defRPr sz="2400"/>
            </a:lvl4pPr>
            <a:lvl5pPr marL="2171700" indent="-342900">
              <a:buFont typeface="Arial" panose="020B0604020202020204" pitchFamily="34" charset="0"/>
              <a:buChar cha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27482"/>
          </a:xfrm>
        </p:spPr>
        <p:txBody>
          <a:bodyPr/>
          <a:lstStyle/>
          <a:p>
            <a:r>
              <a:rPr lang="en-US"/>
              <a:t>Click to edit Master title style</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4" Type="http://schemas.openxmlformats.org/officeDocument/2006/relationships/slideLayout" Target="../slideLayouts/slideLayout7.xml"/><Relationship Id="rId5" Type="http://schemas.openxmlformats.org/officeDocument/2006/relationships/slideLayout" Target="../slideLayouts/slideLayout8.xml"/><Relationship Id="rId6" Type="http://schemas.openxmlformats.org/officeDocument/2006/relationships/slideLayout" Target="../slideLayouts/slideLayout9.xml"/><Relationship Id="rId7" Type="http://schemas.openxmlformats.org/officeDocument/2006/relationships/slideLayout" Target="../slideLayouts/slideLayout10.xml"/><Relationship Id="rId8" Type="http://schemas.openxmlformats.org/officeDocument/2006/relationships/slideLayout" Target="../slideLayouts/slideLayout11.xml"/><Relationship Id="rId9" Type="http://schemas.openxmlformats.org/officeDocument/2006/relationships/slideLayout" Target="../slideLayouts/slideLayout12.xml"/><Relationship Id="rId10" Type="http://schemas.openxmlformats.org/officeDocument/2006/relationships/theme" Target="../theme/theme2.xml"/><Relationship Id="rId1" Type="http://schemas.openxmlformats.org/officeDocument/2006/relationships/slideLayout" Target="../slideLayouts/slideLayout4.xml"/><Relationship Id="rId2"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theme" Target="../theme/theme3.xml"/><Relationship Id="rId1" Type="http://schemas.openxmlformats.org/officeDocument/2006/relationships/slideLayout" Target="../slideLayouts/slideLayout13.xml"/><Relationship Id="rId2"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slideLayout" Target="../slideLayouts/slideLayout21.xml"/><Relationship Id="rId3"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p:txBody>
      </p:sp>
    </p:spTree>
  </p:cSld>
  <p:clrMap bg1="lt1" tx1="dk1" bg2="lt2" tx2="dk2" accent1="accent1" accent2="accent2" accent3="accent3" accent4="accent4" accent5="accent5" accent6="accent6" hlink="hlink" folHlink="folHlink"/>
  <p:sldLayoutIdLst>
    <p:sldLayoutId id="2147484975" r:id="rId1"/>
    <p:sldLayoutId id="2147484976" r:id="rId2"/>
    <p:sldLayoutId id="2147484952" r:id="rId3"/>
  </p:sldLayoutIdLst>
  <p:timing>
    <p:tnLst>
      <p:par>
        <p:cTn id="1" dur="indefinite" restart="never" nodeType="tmRoot"/>
      </p:par>
    </p:tnLst>
  </p:timing>
  <p:txStyles>
    <p:titleStyle>
      <a:lvl1pPr algn="l" defTabSz="457200" rtl="0" eaLnBrk="0" fontAlgn="base" hangingPunct="0">
        <a:spcBef>
          <a:spcPct val="0"/>
        </a:spcBef>
        <a:spcAft>
          <a:spcPct val="0"/>
        </a:spcAft>
        <a:defRPr sz="4400" b="1" kern="1200">
          <a:solidFill>
            <a:schemeClr val="tx1"/>
          </a:solidFill>
          <a:latin typeface="Helvetica Neue"/>
          <a:ea typeface="MS PGothic" pitchFamily="34" charset="-128"/>
          <a:cs typeface="Arial"/>
        </a:defRPr>
      </a:lvl1pPr>
      <a:lvl2pPr algn="l" defTabSz="457200" rtl="0" eaLnBrk="0" fontAlgn="base" hangingPunct="0">
        <a:spcBef>
          <a:spcPct val="0"/>
        </a:spcBef>
        <a:spcAft>
          <a:spcPct val="0"/>
        </a:spcAft>
        <a:defRPr sz="4400" b="1">
          <a:solidFill>
            <a:schemeClr val="tx1"/>
          </a:solidFill>
          <a:latin typeface="Helvetica Neue" charset="0"/>
          <a:ea typeface="MS PGothic" pitchFamily="34" charset="-128"/>
          <a:cs typeface="Arial" pitchFamily="34" charset="0"/>
        </a:defRPr>
      </a:lvl2pPr>
      <a:lvl3pPr algn="l" defTabSz="457200" rtl="0" eaLnBrk="0" fontAlgn="base" hangingPunct="0">
        <a:spcBef>
          <a:spcPct val="0"/>
        </a:spcBef>
        <a:spcAft>
          <a:spcPct val="0"/>
        </a:spcAft>
        <a:defRPr sz="4400" b="1">
          <a:solidFill>
            <a:schemeClr val="tx1"/>
          </a:solidFill>
          <a:latin typeface="Helvetica Neue" charset="0"/>
          <a:ea typeface="MS PGothic" pitchFamily="34" charset="-128"/>
          <a:cs typeface="Arial" pitchFamily="34" charset="0"/>
        </a:defRPr>
      </a:lvl3pPr>
      <a:lvl4pPr algn="l" defTabSz="457200" rtl="0" eaLnBrk="0" fontAlgn="base" hangingPunct="0">
        <a:spcBef>
          <a:spcPct val="0"/>
        </a:spcBef>
        <a:spcAft>
          <a:spcPct val="0"/>
        </a:spcAft>
        <a:defRPr sz="4400" b="1">
          <a:solidFill>
            <a:schemeClr val="tx1"/>
          </a:solidFill>
          <a:latin typeface="Helvetica Neue" charset="0"/>
          <a:ea typeface="MS PGothic" pitchFamily="34" charset="-128"/>
          <a:cs typeface="Arial" pitchFamily="34" charset="0"/>
        </a:defRPr>
      </a:lvl4pPr>
      <a:lvl5pPr algn="l" defTabSz="457200" rtl="0" eaLnBrk="0" fontAlgn="base" hangingPunct="0">
        <a:spcBef>
          <a:spcPct val="0"/>
        </a:spcBef>
        <a:spcAft>
          <a:spcPct val="0"/>
        </a:spcAft>
        <a:defRPr sz="4400" b="1">
          <a:solidFill>
            <a:schemeClr val="tx1"/>
          </a:solidFill>
          <a:latin typeface="Helvetica Neue" charset="0"/>
          <a:ea typeface="MS PGothic" pitchFamily="34" charset="-128"/>
          <a:cs typeface="Arial" pitchFamily="34" charset="0"/>
        </a:defRPr>
      </a:lvl5pPr>
      <a:lvl6pPr marL="457200" algn="l" defTabSz="457200" rtl="0" fontAlgn="base">
        <a:spcBef>
          <a:spcPct val="0"/>
        </a:spcBef>
        <a:spcAft>
          <a:spcPct val="0"/>
        </a:spcAft>
        <a:defRPr sz="4400" b="1">
          <a:solidFill>
            <a:schemeClr val="tx1"/>
          </a:solidFill>
          <a:latin typeface="Helvetica Neue" charset="0"/>
          <a:ea typeface="ＭＳ Ｐゴシック" charset="0"/>
        </a:defRPr>
      </a:lvl6pPr>
      <a:lvl7pPr marL="914400" algn="l" defTabSz="457200" rtl="0" fontAlgn="base">
        <a:spcBef>
          <a:spcPct val="0"/>
        </a:spcBef>
        <a:spcAft>
          <a:spcPct val="0"/>
        </a:spcAft>
        <a:defRPr sz="4400" b="1">
          <a:solidFill>
            <a:schemeClr val="tx1"/>
          </a:solidFill>
          <a:latin typeface="Helvetica Neue" charset="0"/>
          <a:ea typeface="ＭＳ Ｐゴシック" charset="0"/>
        </a:defRPr>
      </a:lvl7pPr>
      <a:lvl8pPr marL="1371600" algn="l" defTabSz="457200" rtl="0" fontAlgn="base">
        <a:spcBef>
          <a:spcPct val="0"/>
        </a:spcBef>
        <a:spcAft>
          <a:spcPct val="0"/>
        </a:spcAft>
        <a:defRPr sz="4400" b="1">
          <a:solidFill>
            <a:schemeClr val="tx1"/>
          </a:solidFill>
          <a:latin typeface="Helvetica Neue" charset="0"/>
          <a:ea typeface="ＭＳ Ｐゴシック" charset="0"/>
        </a:defRPr>
      </a:lvl8pPr>
      <a:lvl9pPr marL="1828800" algn="l" defTabSz="457200" rtl="0" fontAlgn="base">
        <a:spcBef>
          <a:spcPct val="0"/>
        </a:spcBef>
        <a:spcAft>
          <a:spcPct val="0"/>
        </a:spcAft>
        <a:defRPr sz="4400" b="1">
          <a:solidFill>
            <a:schemeClr val="tx1"/>
          </a:solidFill>
          <a:latin typeface="Helvetica Neue" charset="0"/>
          <a:ea typeface="ＭＳ Ｐゴシック" charset="0"/>
        </a:defRPr>
      </a:lvl9pPr>
    </p:titleStyle>
    <p:bodyStyle>
      <a:lvl1pPr marL="457200" indent="-457200" algn="l" defTabSz="457200" rtl="0" eaLnBrk="0" fontAlgn="base" hangingPunct="0">
        <a:spcBef>
          <a:spcPct val="20000"/>
        </a:spcBef>
        <a:spcAft>
          <a:spcPct val="0"/>
        </a:spcAft>
        <a:buFont typeface="Arial" pitchFamily="-107" charset="0"/>
        <a:buChar char="•"/>
        <a:defRPr sz="3200" kern="1200">
          <a:solidFill>
            <a:schemeClr val="tx1"/>
          </a:solidFill>
          <a:latin typeface="Arial"/>
          <a:ea typeface="MS PGothic" pitchFamily="34" charset="-128"/>
          <a:cs typeface="Arial"/>
        </a:defRPr>
      </a:lvl1pPr>
      <a:lvl2pPr marL="800100" indent="-342900" algn="l" defTabSz="457200" rtl="0" eaLnBrk="0" fontAlgn="base" hangingPunct="0">
        <a:spcBef>
          <a:spcPct val="20000"/>
        </a:spcBef>
        <a:spcAft>
          <a:spcPct val="0"/>
        </a:spcAft>
        <a:buFont typeface="Lucida Grande"/>
        <a:buChar char="-"/>
        <a:defRPr sz="2800" kern="1200">
          <a:solidFill>
            <a:schemeClr val="tx1"/>
          </a:solidFill>
          <a:latin typeface="Arial"/>
          <a:ea typeface="MS PGothic" pitchFamily="34" charset="-128"/>
          <a:cs typeface="Arial"/>
        </a:defRPr>
      </a:lvl2pPr>
      <a:lvl3pPr marL="1143000" indent="-228600" algn="l" defTabSz="457200" rtl="0" eaLnBrk="0" fontAlgn="base" hangingPunct="0">
        <a:spcBef>
          <a:spcPct val="20000"/>
        </a:spcBef>
        <a:spcAft>
          <a:spcPct val="0"/>
        </a:spcAft>
        <a:buFont typeface="Arial" pitchFamily="-107" charset="0"/>
        <a:buChar char="•"/>
        <a:defRPr sz="2400" kern="1200">
          <a:solidFill>
            <a:schemeClr val="tx1"/>
          </a:solidFill>
          <a:latin typeface="Helvetica Neue"/>
          <a:ea typeface="Helvetica Neue" charset="0"/>
          <a:cs typeface="Helvetica Neue"/>
        </a:defRPr>
      </a:lvl3pPr>
      <a:lvl4pPr marL="1600200" indent="-228600" algn="l" defTabSz="457200" rtl="0" eaLnBrk="0" fontAlgn="base" hangingPunct="0">
        <a:spcBef>
          <a:spcPct val="20000"/>
        </a:spcBef>
        <a:spcAft>
          <a:spcPct val="0"/>
        </a:spcAft>
        <a:buFont typeface="Arial" pitchFamily="-107" charset="0"/>
        <a:buChar char="–"/>
        <a:defRPr sz="2000" kern="1200">
          <a:solidFill>
            <a:schemeClr val="tx1"/>
          </a:solidFill>
          <a:latin typeface="Helvetica Neue"/>
          <a:ea typeface="Helvetica Neue" charset="0"/>
          <a:cs typeface="Helvetica Neue"/>
        </a:defRPr>
      </a:lvl4pPr>
      <a:lvl5pPr marL="2057400" indent="-228600" algn="l" defTabSz="457200" rtl="0" eaLnBrk="0" fontAlgn="base" hangingPunct="0">
        <a:spcBef>
          <a:spcPct val="20000"/>
        </a:spcBef>
        <a:spcAft>
          <a:spcPct val="0"/>
        </a:spcAft>
        <a:buFont typeface="Arial" pitchFamily="-107" charset="0"/>
        <a:buChar char="»"/>
        <a:defRPr sz="2000" kern="1200">
          <a:solidFill>
            <a:schemeClr val="tx1"/>
          </a:solidFill>
          <a:latin typeface="Helvetica Neue"/>
          <a:ea typeface="Helvetica Neue" charset="0"/>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4" name="Straight Connector 3"/>
          <p:cNvCxnSpPr/>
          <p:nvPr userDrawn="1"/>
        </p:nvCxnSpPr>
        <p:spPr>
          <a:xfrm>
            <a:off x="0" y="777875"/>
            <a:ext cx="9144000" cy="0"/>
          </a:xfrm>
          <a:prstGeom prst="line">
            <a:avLst/>
          </a:prstGeom>
          <a:ln w="57150" cmpd="sng">
            <a:solidFill>
              <a:srgbClr val="669900"/>
            </a:solidFill>
          </a:ln>
          <a:effectLst/>
        </p:spPr>
        <p:style>
          <a:lnRef idx="2">
            <a:schemeClr val="accent1"/>
          </a:lnRef>
          <a:fillRef idx="0">
            <a:schemeClr val="accent1"/>
          </a:fillRef>
          <a:effectRef idx="1">
            <a:schemeClr val="accent1"/>
          </a:effectRef>
          <a:fontRef idx="minor">
            <a:schemeClr val="tx1"/>
          </a:fontRef>
        </p:style>
      </p:cxnSp>
      <p:sp>
        <p:nvSpPr>
          <p:cNvPr id="2051"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2"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p:txBody>
      </p:sp>
    </p:spTree>
  </p:cSld>
  <p:clrMap bg1="lt1" tx1="dk1" bg2="lt2" tx2="dk2" accent1="accent1" accent2="accent2" accent3="accent3" accent4="accent4" accent5="accent5" accent6="accent6" hlink="hlink" folHlink="folHlink"/>
  <p:sldLayoutIdLst>
    <p:sldLayoutId id="2147484953" r:id="rId1"/>
    <p:sldLayoutId id="2147484954" r:id="rId2"/>
    <p:sldLayoutId id="2147484955" r:id="rId3"/>
    <p:sldLayoutId id="2147484956" r:id="rId4"/>
    <p:sldLayoutId id="2147484957" r:id="rId5"/>
    <p:sldLayoutId id="2147484958" r:id="rId6"/>
    <p:sldLayoutId id="2147484959" r:id="rId7"/>
    <p:sldLayoutId id="2147484960" r:id="rId8"/>
    <p:sldLayoutId id="2147484961" r:id="rId9"/>
  </p:sldLayoutIdLst>
  <p:timing>
    <p:tnLst>
      <p:par>
        <p:cTn id="1" dur="indefinite" restart="never" nodeType="tmRoot"/>
      </p:par>
    </p:tnLst>
  </p:timing>
  <p:txStyles>
    <p:titleStyle>
      <a:lvl1pPr algn="l" defTabSz="457200" rtl="0" eaLnBrk="0" fontAlgn="base" hangingPunct="0">
        <a:spcBef>
          <a:spcPct val="0"/>
        </a:spcBef>
        <a:spcAft>
          <a:spcPct val="0"/>
        </a:spcAft>
        <a:defRPr sz="4400" b="1">
          <a:solidFill>
            <a:schemeClr val="tx1"/>
          </a:solidFill>
          <a:latin typeface="+mj-lt"/>
          <a:ea typeface="+mj-ea"/>
          <a:cs typeface="+mj-cs"/>
        </a:defRPr>
      </a:lvl1pPr>
      <a:lvl2pPr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2pPr>
      <a:lvl3pPr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3pPr>
      <a:lvl4pPr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4pPr>
      <a:lvl5pPr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5pPr>
      <a:lvl6pPr marL="457200" algn="l" defTabSz="457200" rtl="0" fontAlgn="base">
        <a:spcBef>
          <a:spcPct val="0"/>
        </a:spcBef>
        <a:spcAft>
          <a:spcPct val="0"/>
        </a:spcAft>
        <a:defRPr sz="4400" b="1">
          <a:solidFill>
            <a:schemeClr val="tx1"/>
          </a:solidFill>
          <a:latin typeface="Arial" charset="0"/>
          <a:ea typeface="MS PGothic" pitchFamily="34" charset="-128"/>
          <a:cs typeface="MS PGothic" pitchFamily="34" charset="-128"/>
        </a:defRPr>
      </a:lvl6pPr>
      <a:lvl7pPr marL="914400" algn="l" defTabSz="457200" rtl="0" fontAlgn="base">
        <a:spcBef>
          <a:spcPct val="0"/>
        </a:spcBef>
        <a:spcAft>
          <a:spcPct val="0"/>
        </a:spcAft>
        <a:defRPr sz="4400" b="1">
          <a:solidFill>
            <a:schemeClr val="tx1"/>
          </a:solidFill>
          <a:latin typeface="Arial" charset="0"/>
          <a:ea typeface="MS PGothic" pitchFamily="34" charset="-128"/>
          <a:cs typeface="MS PGothic" pitchFamily="34" charset="-128"/>
        </a:defRPr>
      </a:lvl7pPr>
      <a:lvl8pPr marL="1371600" algn="l" defTabSz="457200" rtl="0" fontAlgn="base">
        <a:spcBef>
          <a:spcPct val="0"/>
        </a:spcBef>
        <a:spcAft>
          <a:spcPct val="0"/>
        </a:spcAft>
        <a:defRPr sz="4400" b="1">
          <a:solidFill>
            <a:schemeClr val="tx1"/>
          </a:solidFill>
          <a:latin typeface="Arial" charset="0"/>
          <a:ea typeface="MS PGothic" pitchFamily="34" charset="-128"/>
          <a:cs typeface="MS PGothic" pitchFamily="34" charset="-128"/>
        </a:defRPr>
      </a:lvl8pPr>
      <a:lvl9pPr marL="1828800" algn="l" defTabSz="457200" rtl="0" fontAlgn="base">
        <a:spcBef>
          <a:spcPct val="0"/>
        </a:spcBef>
        <a:spcAft>
          <a:spcPct val="0"/>
        </a:spcAft>
        <a:defRPr sz="4400" b="1">
          <a:solidFill>
            <a:schemeClr val="tx1"/>
          </a:solidFill>
          <a:latin typeface="Arial" charset="0"/>
          <a:ea typeface="MS PGothic" pitchFamily="34" charset="-128"/>
          <a:cs typeface="MS PGothic" pitchFamily="34" charset="-128"/>
        </a:defRPr>
      </a:lvl9pPr>
    </p:titleStyle>
    <p:bodyStyle>
      <a:lvl1pPr marL="457200" indent="-457200" algn="l" defTabSz="457200" rtl="0" eaLnBrk="0" fontAlgn="base" hangingPunct="0">
        <a:spcBef>
          <a:spcPct val="20000"/>
        </a:spcBef>
        <a:spcAft>
          <a:spcPct val="0"/>
        </a:spcAft>
        <a:buFont typeface="Arial" pitchFamily="-107" charset="0"/>
        <a:buChar char="•"/>
        <a:defRPr sz="3200">
          <a:solidFill>
            <a:schemeClr val="tx1"/>
          </a:solidFill>
          <a:latin typeface="+mn-lt"/>
          <a:ea typeface="+mn-ea"/>
          <a:cs typeface="+mn-cs"/>
        </a:defRPr>
      </a:lvl1pPr>
      <a:lvl2pPr marL="800100" indent="-342900" algn="l" defTabSz="457200" rtl="0" eaLnBrk="0" fontAlgn="base" hangingPunct="0">
        <a:spcBef>
          <a:spcPct val="20000"/>
        </a:spcBef>
        <a:spcAft>
          <a:spcPct val="0"/>
        </a:spcAft>
        <a:buFont typeface="Lucida Grande"/>
        <a:buChar char="-"/>
        <a:defRPr sz="28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itchFamily="-107" charset="0"/>
        <a:buChar char="•"/>
        <a:defRPr sz="2400">
          <a:solidFill>
            <a:schemeClr val="tx1"/>
          </a:solidFill>
          <a:latin typeface="Helvetica Neue" charset="0"/>
          <a:ea typeface="+mn-ea"/>
          <a:cs typeface="+mn-cs"/>
        </a:defRPr>
      </a:lvl3pPr>
      <a:lvl4pPr marL="1600200" indent="-228600" algn="l" defTabSz="457200" rtl="0" eaLnBrk="0" fontAlgn="base" hangingPunct="0">
        <a:spcBef>
          <a:spcPct val="20000"/>
        </a:spcBef>
        <a:spcAft>
          <a:spcPct val="0"/>
        </a:spcAft>
        <a:buFont typeface="Arial" pitchFamily="-107" charset="0"/>
        <a:buChar char="–"/>
        <a:defRPr sz="2000">
          <a:solidFill>
            <a:schemeClr val="tx1"/>
          </a:solidFill>
          <a:latin typeface="Helvetica Neue" charset="0"/>
          <a:ea typeface="+mn-ea"/>
          <a:cs typeface="+mn-cs"/>
        </a:defRPr>
      </a:lvl4pPr>
      <a:lvl5pPr marL="2057400" indent="-228600" algn="l" defTabSz="457200" rtl="0" eaLnBrk="0" fontAlgn="base" hangingPunct="0">
        <a:spcBef>
          <a:spcPct val="20000"/>
        </a:spcBef>
        <a:spcAft>
          <a:spcPct val="0"/>
        </a:spcAft>
        <a:buFont typeface="Arial" pitchFamily="-107" charset="0"/>
        <a:buChar char="»"/>
        <a:defRPr sz="2000">
          <a:solidFill>
            <a:schemeClr val="tx1"/>
          </a:solidFill>
          <a:latin typeface="Helvetica Neue" charset="0"/>
          <a:ea typeface="+mn-ea"/>
          <a:cs typeface="+mn-cs"/>
        </a:defRPr>
      </a:lvl5pPr>
      <a:lvl6pPr marL="2514600" indent="-228600" algn="l" defTabSz="457200" rtl="0" fontAlgn="base">
        <a:spcBef>
          <a:spcPct val="20000"/>
        </a:spcBef>
        <a:spcAft>
          <a:spcPct val="0"/>
        </a:spcAft>
        <a:buFont typeface="Arial" charset="0"/>
        <a:buChar char="»"/>
        <a:defRPr sz="2000">
          <a:solidFill>
            <a:schemeClr val="tx1"/>
          </a:solidFill>
          <a:latin typeface="Helvetica Neue" charset="0"/>
          <a:ea typeface="+mn-ea"/>
          <a:cs typeface="+mn-cs"/>
        </a:defRPr>
      </a:lvl6pPr>
      <a:lvl7pPr marL="2971800" indent="-228600" algn="l" defTabSz="457200" rtl="0" fontAlgn="base">
        <a:spcBef>
          <a:spcPct val="20000"/>
        </a:spcBef>
        <a:spcAft>
          <a:spcPct val="0"/>
        </a:spcAft>
        <a:buFont typeface="Arial" charset="0"/>
        <a:buChar char="»"/>
        <a:defRPr sz="2000">
          <a:solidFill>
            <a:schemeClr val="tx1"/>
          </a:solidFill>
          <a:latin typeface="Helvetica Neue" charset="0"/>
          <a:ea typeface="+mn-ea"/>
          <a:cs typeface="+mn-cs"/>
        </a:defRPr>
      </a:lvl7pPr>
      <a:lvl8pPr marL="3429000" indent="-228600" algn="l" defTabSz="457200" rtl="0" fontAlgn="base">
        <a:spcBef>
          <a:spcPct val="20000"/>
        </a:spcBef>
        <a:spcAft>
          <a:spcPct val="0"/>
        </a:spcAft>
        <a:buFont typeface="Arial" charset="0"/>
        <a:buChar char="»"/>
        <a:defRPr sz="2000">
          <a:solidFill>
            <a:schemeClr val="tx1"/>
          </a:solidFill>
          <a:latin typeface="Helvetica Neue" charset="0"/>
          <a:ea typeface="+mn-ea"/>
          <a:cs typeface="+mn-cs"/>
        </a:defRPr>
      </a:lvl8pPr>
      <a:lvl9pPr marL="3886200" indent="-228600" algn="l" defTabSz="457200" rtl="0" fontAlgn="base">
        <a:spcBef>
          <a:spcPct val="20000"/>
        </a:spcBef>
        <a:spcAft>
          <a:spcPct val="0"/>
        </a:spcAft>
        <a:buFont typeface="Arial" charset="0"/>
        <a:buChar char="»"/>
        <a:defRPr sz="2000">
          <a:solidFill>
            <a:schemeClr val="tx1"/>
          </a:solidFill>
          <a:latin typeface="Helvetica Neue" charset="0"/>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177800" y="169863"/>
            <a:ext cx="8796338" cy="6543675"/>
          </a:xfrm>
          <a:prstGeom prst="rect">
            <a:avLst/>
          </a:prstGeom>
          <a:noFill/>
          <a:ln w="57150">
            <a:solidFill>
              <a:srgbClr val="6699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3075"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6"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p:txBody>
      </p:sp>
    </p:spTree>
  </p:cSld>
  <p:clrMap bg1="lt1" tx1="dk1" bg2="lt2" tx2="dk2" accent1="accent1" accent2="accent2" accent3="accent3" accent4="accent4" accent5="accent5" accent6="accent6" hlink="hlink" folHlink="folHlink"/>
  <p:sldLayoutIdLst>
    <p:sldLayoutId id="2147484965" r:id="rId1"/>
    <p:sldLayoutId id="2147484967" r:id="rId2"/>
    <p:sldLayoutId id="2147484968" r:id="rId3"/>
    <p:sldLayoutId id="2147484969" r:id="rId4"/>
    <p:sldLayoutId id="2147484970" r:id="rId5"/>
    <p:sldLayoutId id="2147484971" r:id="rId6"/>
    <p:sldLayoutId id="2147484977" r:id="rId7"/>
  </p:sldLayoutIdLst>
  <p:timing>
    <p:tnLst>
      <p:par>
        <p:cTn id="1" dur="indefinite" restart="never" nodeType="tmRoot"/>
      </p:par>
    </p:tnLst>
  </p:timing>
  <p:txStyles>
    <p:titleStyle>
      <a:lvl1pPr algn="l" defTabSz="457200" rtl="0" eaLnBrk="0" fontAlgn="base" hangingPunct="0">
        <a:spcBef>
          <a:spcPct val="0"/>
        </a:spcBef>
        <a:spcAft>
          <a:spcPct val="0"/>
        </a:spcAft>
        <a:defRPr sz="4400" b="1">
          <a:solidFill>
            <a:schemeClr val="tx1"/>
          </a:solidFill>
          <a:latin typeface="+mj-lt"/>
          <a:ea typeface="+mj-ea"/>
          <a:cs typeface="+mj-cs"/>
        </a:defRPr>
      </a:lvl1pPr>
      <a:lvl2pPr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2pPr>
      <a:lvl3pPr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3pPr>
      <a:lvl4pPr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4pPr>
      <a:lvl5pPr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5pPr>
      <a:lvl6pPr marL="457200"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6pPr>
      <a:lvl7pPr marL="914400"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7pPr>
      <a:lvl8pPr marL="1371600"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8pPr>
      <a:lvl9pPr marL="1828800"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9pPr>
    </p:titleStyle>
    <p:bodyStyle>
      <a:lvl1pPr marL="342900" indent="-342900" algn="l" defTabSz="457200" rtl="0" eaLnBrk="0" fontAlgn="base" hangingPunct="0">
        <a:spcBef>
          <a:spcPct val="20000"/>
        </a:spcBef>
        <a:spcAft>
          <a:spcPct val="0"/>
        </a:spcAft>
        <a:buFont typeface="Arial" pitchFamily="-107" charset="0"/>
        <a:buChar char="•"/>
        <a:defRPr sz="36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itchFamily="-107" charset="0"/>
        <a:buChar char="–"/>
        <a:defRPr sz="3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itchFamily="-107" charset="0"/>
        <a:buChar char="•"/>
        <a:defRPr sz="2400">
          <a:solidFill>
            <a:schemeClr val="tx1"/>
          </a:solidFill>
          <a:latin typeface="Helvetica Neue" charset="0"/>
          <a:ea typeface="+mn-ea"/>
          <a:cs typeface="+mn-cs"/>
        </a:defRPr>
      </a:lvl3pPr>
      <a:lvl4pPr marL="1600200" indent="-228600" algn="l" defTabSz="457200" rtl="0" eaLnBrk="0" fontAlgn="base" hangingPunct="0">
        <a:spcBef>
          <a:spcPct val="20000"/>
        </a:spcBef>
        <a:spcAft>
          <a:spcPct val="0"/>
        </a:spcAft>
        <a:buFont typeface="Arial" pitchFamily="-107" charset="0"/>
        <a:buChar char="–"/>
        <a:defRPr sz="2000">
          <a:solidFill>
            <a:schemeClr val="tx1"/>
          </a:solidFill>
          <a:latin typeface="Helvetica Neue" charset="0"/>
          <a:ea typeface="+mn-ea"/>
          <a:cs typeface="+mn-cs"/>
        </a:defRPr>
      </a:lvl4pPr>
      <a:lvl5pPr marL="2057400" indent="-228600" algn="l" defTabSz="457200" rtl="0" eaLnBrk="0" fontAlgn="base" hangingPunct="0">
        <a:spcBef>
          <a:spcPct val="20000"/>
        </a:spcBef>
        <a:spcAft>
          <a:spcPct val="0"/>
        </a:spcAft>
        <a:buFont typeface="Arial" pitchFamily="-107" charset="0"/>
        <a:buChar char="»"/>
        <a:defRPr sz="2000">
          <a:solidFill>
            <a:schemeClr val="tx1"/>
          </a:solidFill>
          <a:latin typeface="Helvetica Neue" charset="0"/>
          <a:ea typeface="+mn-ea"/>
          <a:cs typeface="+mn-cs"/>
        </a:defRPr>
      </a:lvl5pPr>
      <a:lvl6pPr marL="2514600" indent="-228600" algn="l" defTabSz="457200" rtl="0" eaLnBrk="0" fontAlgn="base" hangingPunct="0">
        <a:spcBef>
          <a:spcPct val="20000"/>
        </a:spcBef>
        <a:spcAft>
          <a:spcPct val="0"/>
        </a:spcAft>
        <a:buFont typeface="Arial" charset="0"/>
        <a:buChar char="»"/>
        <a:defRPr sz="2000">
          <a:solidFill>
            <a:schemeClr val="tx1"/>
          </a:solidFill>
          <a:latin typeface="Helvetica Neue" charset="0"/>
          <a:ea typeface="+mn-ea"/>
          <a:cs typeface="+mn-cs"/>
        </a:defRPr>
      </a:lvl6pPr>
      <a:lvl7pPr marL="2971800" indent="-228600" algn="l" defTabSz="457200" rtl="0" eaLnBrk="0" fontAlgn="base" hangingPunct="0">
        <a:spcBef>
          <a:spcPct val="20000"/>
        </a:spcBef>
        <a:spcAft>
          <a:spcPct val="0"/>
        </a:spcAft>
        <a:buFont typeface="Arial" charset="0"/>
        <a:buChar char="»"/>
        <a:defRPr sz="2000">
          <a:solidFill>
            <a:schemeClr val="tx1"/>
          </a:solidFill>
          <a:latin typeface="Helvetica Neue" charset="0"/>
          <a:ea typeface="+mn-ea"/>
          <a:cs typeface="+mn-cs"/>
        </a:defRPr>
      </a:lvl7pPr>
      <a:lvl8pPr marL="3429000" indent="-228600" algn="l" defTabSz="457200" rtl="0" eaLnBrk="0" fontAlgn="base" hangingPunct="0">
        <a:spcBef>
          <a:spcPct val="20000"/>
        </a:spcBef>
        <a:spcAft>
          <a:spcPct val="0"/>
        </a:spcAft>
        <a:buFont typeface="Arial" charset="0"/>
        <a:buChar char="»"/>
        <a:defRPr sz="2000">
          <a:solidFill>
            <a:schemeClr val="tx1"/>
          </a:solidFill>
          <a:latin typeface="Helvetica Neue" charset="0"/>
          <a:ea typeface="+mn-ea"/>
          <a:cs typeface="+mn-cs"/>
        </a:defRPr>
      </a:lvl8pPr>
      <a:lvl9pPr marL="3886200" indent="-228600" algn="l" defTabSz="457200" rtl="0" eaLnBrk="0" fontAlgn="base" hangingPunct="0">
        <a:spcBef>
          <a:spcPct val="20000"/>
        </a:spcBef>
        <a:spcAft>
          <a:spcPct val="0"/>
        </a:spcAft>
        <a:buFont typeface="Arial" charset="0"/>
        <a:buChar char="»"/>
        <a:defRPr sz="2000">
          <a:solidFill>
            <a:schemeClr val="tx1"/>
          </a:solidFill>
          <a:latin typeface="Helvetica Neue" charset="0"/>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09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p:txBody>
      </p:sp>
    </p:spTree>
  </p:cSld>
  <p:clrMap bg1="lt1" tx1="dk1" bg2="lt2" tx2="dk2" accent1="accent1" accent2="accent2" accent3="accent3" accent4="accent4" accent5="accent5" accent6="accent6" hlink="hlink" folHlink="folHlink"/>
  <p:sldLayoutIdLst>
    <p:sldLayoutId id="2147484978" r:id="rId1"/>
    <p:sldLayoutId id="2147484979" r:id="rId2"/>
  </p:sldLayoutIdLst>
  <p:timing>
    <p:tnLst>
      <p:par>
        <p:cTn id="1" dur="indefinite" restart="never" nodeType="tmRoot"/>
      </p:par>
    </p:tnLst>
  </p:timing>
  <p:txStyles>
    <p:titleStyle>
      <a:lvl1pPr algn="l" defTabSz="457200" rtl="0" eaLnBrk="0" fontAlgn="base" hangingPunct="0">
        <a:spcBef>
          <a:spcPct val="0"/>
        </a:spcBef>
        <a:spcAft>
          <a:spcPct val="0"/>
        </a:spcAft>
        <a:defRPr sz="3600" b="1" kern="1200">
          <a:solidFill>
            <a:schemeClr val="tx1"/>
          </a:solidFill>
          <a:latin typeface="Arial"/>
          <a:ea typeface="MS PGothic" pitchFamily="34" charset="-128"/>
          <a:cs typeface="Arial"/>
        </a:defRPr>
      </a:lvl1pPr>
      <a:lvl2pPr algn="l" defTabSz="457200" rtl="0" eaLnBrk="0" fontAlgn="base" hangingPunct="0">
        <a:spcBef>
          <a:spcPct val="0"/>
        </a:spcBef>
        <a:spcAft>
          <a:spcPct val="0"/>
        </a:spcAft>
        <a:defRPr sz="3600" b="1">
          <a:solidFill>
            <a:schemeClr val="tx1"/>
          </a:solidFill>
          <a:latin typeface="Arial" charset="0"/>
          <a:ea typeface="MS PGothic" pitchFamily="34" charset="-128"/>
          <a:cs typeface="Arial" pitchFamily="34" charset="0"/>
        </a:defRPr>
      </a:lvl2pPr>
      <a:lvl3pPr algn="l" defTabSz="457200" rtl="0" eaLnBrk="0" fontAlgn="base" hangingPunct="0">
        <a:spcBef>
          <a:spcPct val="0"/>
        </a:spcBef>
        <a:spcAft>
          <a:spcPct val="0"/>
        </a:spcAft>
        <a:defRPr sz="3600" b="1">
          <a:solidFill>
            <a:schemeClr val="tx1"/>
          </a:solidFill>
          <a:latin typeface="Arial" charset="0"/>
          <a:ea typeface="MS PGothic" pitchFamily="34" charset="-128"/>
          <a:cs typeface="Arial" pitchFamily="34" charset="0"/>
        </a:defRPr>
      </a:lvl3pPr>
      <a:lvl4pPr algn="l" defTabSz="457200" rtl="0" eaLnBrk="0" fontAlgn="base" hangingPunct="0">
        <a:spcBef>
          <a:spcPct val="0"/>
        </a:spcBef>
        <a:spcAft>
          <a:spcPct val="0"/>
        </a:spcAft>
        <a:defRPr sz="3600" b="1">
          <a:solidFill>
            <a:schemeClr val="tx1"/>
          </a:solidFill>
          <a:latin typeface="Arial" charset="0"/>
          <a:ea typeface="MS PGothic" pitchFamily="34" charset="-128"/>
          <a:cs typeface="Arial" pitchFamily="34" charset="0"/>
        </a:defRPr>
      </a:lvl4pPr>
      <a:lvl5pPr algn="l" defTabSz="457200" rtl="0" eaLnBrk="0" fontAlgn="base" hangingPunct="0">
        <a:spcBef>
          <a:spcPct val="0"/>
        </a:spcBef>
        <a:spcAft>
          <a:spcPct val="0"/>
        </a:spcAft>
        <a:defRPr sz="3600" b="1">
          <a:solidFill>
            <a:schemeClr val="tx1"/>
          </a:solidFill>
          <a:latin typeface="Arial" charset="0"/>
          <a:ea typeface="MS PGothic" pitchFamily="34" charset="-128"/>
          <a:cs typeface="Arial" pitchFamily="34" charset="0"/>
        </a:defRPr>
      </a:lvl5pPr>
      <a:lvl6pPr marL="457200" algn="l" defTabSz="457200" rtl="0" fontAlgn="base">
        <a:spcBef>
          <a:spcPct val="0"/>
        </a:spcBef>
        <a:spcAft>
          <a:spcPct val="0"/>
        </a:spcAft>
        <a:defRPr sz="4400" b="1">
          <a:solidFill>
            <a:schemeClr val="tx1"/>
          </a:solidFill>
          <a:latin typeface="Helvetica Neue" charset="0"/>
          <a:ea typeface="ＭＳ Ｐゴシック" charset="0"/>
        </a:defRPr>
      </a:lvl6pPr>
      <a:lvl7pPr marL="914400" algn="l" defTabSz="457200" rtl="0" fontAlgn="base">
        <a:spcBef>
          <a:spcPct val="0"/>
        </a:spcBef>
        <a:spcAft>
          <a:spcPct val="0"/>
        </a:spcAft>
        <a:defRPr sz="4400" b="1">
          <a:solidFill>
            <a:schemeClr val="tx1"/>
          </a:solidFill>
          <a:latin typeface="Helvetica Neue" charset="0"/>
          <a:ea typeface="ＭＳ Ｐゴシック" charset="0"/>
        </a:defRPr>
      </a:lvl7pPr>
      <a:lvl8pPr marL="1371600" algn="l" defTabSz="457200" rtl="0" fontAlgn="base">
        <a:spcBef>
          <a:spcPct val="0"/>
        </a:spcBef>
        <a:spcAft>
          <a:spcPct val="0"/>
        </a:spcAft>
        <a:defRPr sz="4400" b="1">
          <a:solidFill>
            <a:schemeClr val="tx1"/>
          </a:solidFill>
          <a:latin typeface="Helvetica Neue" charset="0"/>
          <a:ea typeface="ＭＳ Ｐゴシック" charset="0"/>
        </a:defRPr>
      </a:lvl8pPr>
      <a:lvl9pPr marL="1828800" algn="l" defTabSz="457200" rtl="0" fontAlgn="base">
        <a:spcBef>
          <a:spcPct val="0"/>
        </a:spcBef>
        <a:spcAft>
          <a:spcPct val="0"/>
        </a:spcAft>
        <a:defRPr sz="4400" b="1">
          <a:solidFill>
            <a:schemeClr val="tx1"/>
          </a:solidFill>
          <a:latin typeface="Helvetica Neue" charset="0"/>
          <a:ea typeface="ＭＳ Ｐゴシック" charset="0"/>
        </a:defRPr>
      </a:lvl9pPr>
    </p:titleStyle>
    <p:bodyStyle>
      <a:lvl1pPr marL="342900" indent="-342900" algn="l" defTabSz="457200" rtl="0" eaLnBrk="0" fontAlgn="base" hangingPunct="0">
        <a:spcBef>
          <a:spcPct val="20000"/>
        </a:spcBef>
        <a:spcAft>
          <a:spcPct val="0"/>
        </a:spcAft>
        <a:defRPr sz="2400" kern="1200">
          <a:solidFill>
            <a:schemeClr val="tx1"/>
          </a:solidFill>
          <a:latin typeface="Arial"/>
          <a:ea typeface="MS PGothic" pitchFamily="34" charset="-128"/>
          <a:cs typeface="Arial"/>
        </a:defRPr>
      </a:lvl1pPr>
      <a:lvl2pPr marL="800100" indent="-342900" algn="l" defTabSz="457200" rtl="0" eaLnBrk="0" fontAlgn="base" hangingPunct="0">
        <a:spcBef>
          <a:spcPct val="20000"/>
        </a:spcBef>
        <a:spcAft>
          <a:spcPct val="0"/>
        </a:spcAft>
        <a:buFont typeface="Arial" pitchFamily="-107" charset="0"/>
        <a:buChar char="•"/>
        <a:defRPr sz="2400" kern="1200">
          <a:solidFill>
            <a:schemeClr val="tx1"/>
          </a:solidFill>
          <a:latin typeface="Arial"/>
          <a:ea typeface="MS PGothic" pitchFamily="34" charset="-128"/>
          <a:cs typeface="Arial"/>
        </a:defRPr>
      </a:lvl2pPr>
      <a:lvl3pPr marL="1143000" indent="-228600" algn="l" defTabSz="457200" rtl="0" eaLnBrk="0" fontAlgn="base" hangingPunct="0">
        <a:spcBef>
          <a:spcPct val="20000"/>
        </a:spcBef>
        <a:spcAft>
          <a:spcPct val="0"/>
        </a:spcAft>
        <a:buFont typeface="Arial" pitchFamily="-107" charset="0"/>
        <a:buChar char="•"/>
        <a:defRPr sz="2400" kern="1200">
          <a:solidFill>
            <a:schemeClr val="tx1"/>
          </a:solidFill>
          <a:latin typeface="Helvetica Neue"/>
          <a:ea typeface="Helvetica Neue" charset="0"/>
          <a:cs typeface="Helvetica Neue"/>
        </a:defRPr>
      </a:lvl3pPr>
      <a:lvl4pPr marL="1600200" indent="-228600" algn="l" defTabSz="457200" rtl="0" eaLnBrk="0" fontAlgn="base" hangingPunct="0">
        <a:spcBef>
          <a:spcPct val="20000"/>
        </a:spcBef>
        <a:spcAft>
          <a:spcPct val="0"/>
        </a:spcAft>
        <a:buFont typeface="Arial" pitchFamily="-107" charset="0"/>
        <a:buChar char="–"/>
        <a:defRPr sz="2000" kern="1200">
          <a:solidFill>
            <a:schemeClr val="tx1"/>
          </a:solidFill>
          <a:latin typeface="Helvetica Neue"/>
          <a:ea typeface="Helvetica Neue" charset="0"/>
          <a:cs typeface="Helvetica Neue"/>
        </a:defRPr>
      </a:lvl4pPr>
      <a:lvl5pPr marL="2057400" indent="-228600" algn="l" defTabSz="457200" rtl="0" eaLnBrk="0" fontAlgn="base" hangingPunct="0">
        <a:spcBef>
          <a:spcPct val="20000"/>
        </a:spcBef>
        <a:spcAft>
          <a:spcPct val="0"/>
        </a:spcAft>
        <a:buFont typeface="Arial" pitchFamily="-107" charset="0"/>
        <a:buChar char="»"/>
        <a:defRPr sz="2000" kern="1200">
          <a:solidFill>
            <a:schemeClr val="tx1"/>
          </a:solidFill>
          <a:latin typeface="Helvetica Neue"/>
          <a:ea typeface="Helvetica Neue" charset="0"/>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5" Type="http://schemas.openxmlformats.org/officeDocument/2006/relationships/image" Target="../media/image10.jpeg"/><Relationship Id="rId6" Type="http://schemas.openxmlformats.org/officeDocument/2006/relationships/image" Target="../media/image11.jpeg"/><Relationship Id="rId7" Type="http://schemas.openxmlformats.org/officeDocument/2006/relationships/image" Target="../media/image12.jpeg"/><Relationship Id="rId8" Type="http://schemas.openxmlformats.org/officeDocument/2006/relationships/image" Target="../media/image13.jpeg"/><Relationship Id="rId1" Type="http://schemas.openxmlformats.org/officeDocument/2006/relationships/slideLayout" Target="../slideLayouts/slideLayout9.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jpeg"/><Relationship Id="rId5" Type="http://schemas.openxmlformats.org/officeDocument/2006/relationships/image" Target="../media/image16.jpeg"/><Relationship Id="rId6" Type="http://schemas.openxmlformats.org/officeDocument/2006/relationships/image" Target="../media/image17.jpeg"/><Relationship Id="rId7" Type="http://schemas.openxmlformats.org/officeDocument/2006/relationships/image" Target="../media/image18.jpeg"/><Relationship Id="rId8" Type="http://schemas.openxmlformats.org/officeDocument/2006/relationships/image" Target="../media/image19.jpeg"/><Relationship Id="rId1" Type="http://schemas.openxmlformats.org/officeDocument/2006/relationships/slideLayout" Target="../slideLayouts/slideLayout9.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0.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21.emf"/><Relationship Id="rId4" Type="http://schemas.openxmlformats.org/officeDocument/2006/relationships/image" Target="../media/image22.emf"/><Relationship Id="rId5" Type="http://schemas.openxmlformats.org/officeDocument/2006/relationships/image" Target="../media/image23.emf"/><Relationship Id="rId6" Type="http://schemas.openxmlformats.org/officeDocument/2006/relationships/image" Target="../media/image24.emf"/><Relationship Id="rId7" Type="http://schemas.openxmlformats.org/officeDocument/2006/relationships/image" Target="../media/image25.emf"/><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26.emf"/><Relationship Id="rId4" Type="http://schemas.openxmlformats.org/officeDocument/2006/relationships/image" Target="../media/image27.emf"/><Relationship Id="rId5" Type="http://schemas.openxmlformats.org/officeDocument/2006/relationships/image" Target="../media/image28.emf"/><Relationship Id="rId6" Type="http://schemas.openxmlformats.org/officeDocument/2006/relationships/image" Target="../media/image29.emf"/><Relationship Id="rId1" Type="http://schemas.openxmlformats.org/officeDocument/2006/relationships/slideLayout" Target="../slideLayouts/slideLayout9.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4" Type="http://schemas.openxmlformats.org/officeDocument/2006/relationships/image" Target="../media/image31.jpeg"/><Relationship Id="rId5" Type="http://schemas.openxmlformats.org/officeDocument/2006/relationships/image" Target="../media/image32.jpeg"/><Relationship Id="rId6" Type="http://schemas.openxmlformats.org/officeDocument/2006/relationships/image" Target="../media/image33.jpeg"/><Relationship Id="rId7" Type="http://schemas.openxmlformats.org/officeDocument/2006/relationships/image" Target="../media/image34.jpeg"/><Relationship Id="rId8" Type="http://schemas.openxmlformats.org/officeDocument/2006/relationships/image" Target="../media/image35.jpeg"/><Relationship Id="rId1" Type="http://schemas.openxmlformats.org/officeDocument/2006/relationships/slideLayout" Target="../slideLayouts/slideLayout9.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hyperlink" Target="https://iig.wwnorton.com/prinecomi2/full/page/165_trade_in_the_bourne_identity" TargetMode="External"/><Relationship Id="rId4" Type="http://schemas.openxmlformats.org/officeDocument/2006/relationships/image" Target="../media/image36.emf"/><Relationship Id="rId1" Type="http://schemas.openxmlformats.org/officeDocument/2006/relationships/slideLayout" Target="../slideLayouts/slideLayout2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hyperlink" Target="https://iig.wwnorton.com/prinecomi2/full/page/166_gains_from_trade_in_just_go_with_it" TargetMode="External"/><Relationship Id="rId4" Type="http://schemas.openxmlformats.org/officeDocument/2006/relationships/image" Target="../media/image37.emf"/><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1" Type="http://schemas.openxmlformats.org/officeDocument/2006/relationships/image" Target="../media/image46.jpeg"/><Relationship Id="rId12" Type="http://schemas.openxmlformats.org/officeDocument/2006/relationships/image" Target="../media/image47.jpeg"/><Relationship Id="rId13" Type="http://schemas.openxmlformats.org/officeDocument/2006/relationships/image" Target="../media/image48.jpeg"/><Relationship Id="rId14" Type="http://schemas.openxmlformats.org/officeDocument/2006/relationships/image" Target="../media/image49.jpeg"/><Relationship Id="rId15" Type="http://schemas.openxmlformats.org/officeDocument/2006/relationships/image" Target="../media/image50.jpeg"/><Relationship Id="rId16" Type="http://schemas.openxmlformats.org/officeDocument/2006/relationships/image" Target="../media/image51.jpeg"/><Relationship Id="rId1" Type="http://schemas.openxmlformats.org/officeDocument/2006/relationships/slideLayout" Target="../slideLayouts/slideLayout8.xml"/><Relationship Id="rId2" Type="http://schemas.openxmlformats.org/officeDocument/2006/relationships/notesSlide" Target="../notesSlides/notesSlide23.xml"/><Relationship Id="rId3" Type="http://schemas.openxmlformats.org/officeDocument/2006/relationships/image" Target="../media/image38.jpeg"/><Relationship Id="rId4" Type="http://schemas.openxmlformats.org/officeDocument/2006/relationships/image" Target="../media/image39.jpeg"/><Relationship Id="rId5" Type="http://schemas.openxmlformats.org/officeDocument/2006/relationships/image" Target="../media/image40.jpeg"/><Relationship Id="rId6" Type="http://schemas.openxmlformats.org/officeDocument/2006/relationships/image" Target="../media/image41.jpeg"/><Relationship Id="rId7" Type="http://schemas.openxmlformats.org/officeDocument/2006/relationships/image" Target="../media/image42.jpeg"/><Relationship Id="rId8" Type="http://schemas.openxmlformats.org/officeDocument/2006/relationships/image" Target="../media/image43.jpeg"/><Relationship Id="rId9" Type="http://schemas.openxmlformats.org/officeDocument/2006/relationships/image" Target="../media/image44.jpeg"/><Relationship Id="rId10" Type="http://schemas.openxmlformats.org/officeDocument/2006/relationships/image" Target="../media/image45.jpeg"/></Relationships>
</file>

<file path=ppt/slides/_rels/slide24.xml.rels><?xml version="1.0" encoding="UTF-8" standalone="yes"?>
<Relationships xmlns="http://schemas.openxmlformats.org/package/2006/relationships"><Relationship Id="rId11" Type="http://schemas.openxmlformats.org/officeDocument/2006/relationships/image" Target="../media/image48.jpeg"/><Relationship Id="rId12" Type="http://schemas.openxmlformats.org/officeDocument/2006/relationships/image" Target="../media/image49.jpeg"/><Relationship Id="rId13" Type="http://schemas.openxmlformats.org/officeDocument/2006/relationships/image" Target="../media/image50.jpeg"/><Relationship Id="rId14" Type="http://schemas.openxmlformats.org/officeDocument/2006/relationships/image" Target="../media/image51.jpeg"/><Relationship Id="rId15" Type="http://schemas.openxmlformats.org/officeDocument/2006/relationships/image" Target="../media/image44.jpeg"/><Relationship Id="rId16" Type="http://schemas.openxmlformats.org/officeDocument/2006/relationships/image" Target="../media/image46.jpeg"/><Relationship Id="rId1" Type="http://schemas.openxmlformats.org/officeDocument/2006/relationships/slideLayout" Target="../slideLayouts/slideLayout8.xml"/><Relationship Id="rId2" Type="http://schemas.openxmlformats.org/officeDocument/2006/relationships/notesSlide" Target="../notesSlides/notesSlide24.xml"/><Relationship Id="rId3" Type="http://schemas.openxmlformats.org/officeDocument/2006/relationships/image" Target="../media/image38.jpeg"/><Relationship Id="rId4" Type="http://schemas.openxmlformats.org/officeDocument/2006/relationships/image" Target="../media/image39.jpeg"/><Relationship Id="rId5" Type="http://schemas.openxmlformats.org/officeDocument/2006/relationships/image" Target="../media/image40.jpeg"/><Relationship Id="rId6" Type="http://schemas.openxmlformats.org/officeDocument/2006/relationships/image" Target="../media/image41.jpeg"/><Relationship Id="rId7" Type="http://schemas.openxmlformats.org/officeDocument/2006/relationships/image" Target="../media/image42.jpeg"/><Relationship Id="rId8" Type="http://schemas.openxmlformats.org/officeDocument/2006/relationships/image" Target="../media/image43.jpeg"/><Relationship Id="rId9" Type="http://schemas.openxmlformats.org/officeDocument/2006/relationships/image" Target="../media/image45.jpeg"/><Relationship Id="rId10" Type="http://schemas.openxmlformats.org/officeDocument/2006/relationships/image" Target="../media/image47.jpeg"/></Relationships>
</file>

<file path=ppt/slides/_rels/slide25.xml.rels><?xml version="1.0" encoding="UTF-8" standalone="yes"?>
<Relationships xmlns="http://schemas.openxmlformats.org/package/2006/relationships"><Relationship Id="rId3" Type="http://schemas.openxmlformats.org/officeDocument/2006/relationships/hyperlink" Target="https://iig.wwnorton.com/prinecomi2/full/page/178_property_rights_in_the_office" TargetMode="External"/><Relationship Id="rId4" Type="http://schemas.openxmlformats.org/officeDocument/2006/relationships/image" Target="../media/image52.emf"/><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hyperlink" Target="https://iig.wwnorton.com/prinecomi2/full/page/162_wealth_in_the_beatles" TargetMode="External"/><Relationship Id="rId4" Type="http://schemas.openxmlformats.org/officeDocument/2006/relationships/image" Target="../media/image52.emf"/><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image" Target="../media/image53.jpeg"/><Relationship Id="rId4" Type="http://schemas.openxmlformats.org/officeDocument/2006/relationships/image" Target="../media/image54.jpeg"/><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image" Target="../media/image55.emf"/><Relationship Id="rId4" Type="http://schemas.openxmlformats.org/officeDocument/2006/relationships/image" Target="../media/image56.emf"/><Relationship Id="rId5" Type="http://schemas.openxmlformats.org/officeDocument/2006/relationships/image" Target="../media/image57.emf"/><Relationship Id="rId6" Type="http://schemas.openxmlformats.org/officeDocument/2006/relationships/image" Target="../media/image58.emf"/><Relationship Id="rId7" Type="http://schemas.openxmlformats.org/officeDocument/2006/relationships/image" Target="../media/image59.emf"/><Relationship Id="rId8" Type="http://schemas.openxmlformats.org/officeDocument/2006/relationships/image" Target="../media/image60.emf"/><Relationship Id="rId9" Type="http://schemas.openxmlformats.org/officeDocument/2006/relationships/image" Target="../media/image61.emf"/><Relationship Id="rId1" Type="http://schemas.openxmlformats.org/officeDocument/2006/relationships/slideLayout" Target="../slideLayouts/slideLayout9.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62.emf"/><Relationship Id="rId4" Type="http://schemas.openxmlformats.org/officeDocument/2006/relationships/image" Target="../media/image63.emf"/><Relationship Id="rId5" Type="http://schemas.openxmlformats.org/officeDocument/2006/relationships/image" Target="../media/image64.emf"/><Relationship Id="rId6" Type="http://schemas.openxmlformats.org/officeDocument/2006/relationships/image" Target="../media/image65.emf"/><Relationship Id="rId7" Type="http://schemas.openxmlformats.org/officeDocument/2006/relationships/image" Target="../media/image66.emf"/><Relationship Id="rId8" Type="http://schemas.openxmlformats.org/officeDocument/2006/relationships/image" Target="../media/image67.emf"/><Relationship Id="rId9" Type="http://schemas.openxmlformats.org/officeDocument/2006/relationships/image" Target="../media/image68.emf"/><Relationship Id="rId1" Type="http://schemas.openxmlformats.org/officeDocument/2006/relationships/slideLayout" Target="../slideLayouts/slideLayout9.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3" Type="http://schemas.openxmlformats.org/officeDocument/2006/relationships/image" Target="../media/image69.emf"/><Relationship Id="rId4" Type="http://schemas.openxmlformats.org/officeDocument/2006/relationships/image" Target="../media/image70.emf"/><Relationship Id="rId1" Type="http://schemas.openxmlformats.org/officeDocument/2006/relationships/slideLayout" Target="../slideLayouts/slideLayout9.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3" Type="http://schemas.openxmlformats.org/officeDocument/2006/relationships/image" Target="../media/image71.emf"/><Relationship Id="rId4" Type="http://schemas.openxmlformats.org/officeDocument/2006/relationships/image" Target="../media/image72.emf"/><Relationship Id="rId5" Type="http://schemas.openxmlformats.org/officeDocument/2006/relationships/image" Target="../media/image73.emf"/><Relationship Id="rId6" Type="http://schemas.openxmlformats.org/officeDocument/2006/relationships/image" Target="../media/image74.emf"/><Relationship Id="rId7" Type="http://schemas.openxmlformats.org/officeDocument/2006/relationships/image" Target="../media/image75.emf"/><Relationship Id="rId8" Type="http://schemas.openxmlformats.org/officeDocument/2006/relationships/image" Target="../media/image76.emf"/><Relationship Id="rId9" Type="http://schemas.openxmlformats.org/officeDocument/2006/relationships/image" Target="../media/image77.emf"/><Relationship Id="rId10" Type="http://schemas.openxmlformats.org/officeDocument/2006/relationships/image" Target="../media/image78.emf"/><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53.jpeg"/></Relationships>
</file>

<file path=ppt/slides/_rels/slide37.xml.rels><?xml version="1.0" encoding="UTF-8" standalone="yes"?>
<Relationships xmlns="http://schemas.openxmlformats.org/package/2006/relationships"><Relationship Id="rId11" Type="http://schemas.openxmlformats.org/officeDocument/2006/relationships/image" Target="../media/image87.emf"/><Relationship Id="rId12" Type="http://schemas.openxmlformats.org/officeDocument/2006/relationships/image" Target="../media/image88.emf"/><Relationship Id="rId13" Type="http://schemas.openxmlformats.org/officeDocument/2006/relationships/image" Target="../media/image89.emf"/><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79.emf"/><Relationship Id="rId4" Type="http://schemas.openxmlformats.org/officeDocument/2006/relationships/image" Target="../media/image80.emf"/><Relationship Id="rId5" Type="http://schemas.openxmlformats.org/officeDocument/2006/relationships/image" Target="../media/image81.emf"/><Relationship Id="rId6" Type="http://schemas.openxmlformats.org/officeDocument/2006/relationships/image" Target="../media/image82.emf"/><Relationship Id="rId7" Type="http://schemas.openxmlformats.org/officeDocument/2006/relationships/image" Target="../media/image83.emf"/><Relationship Id="rId8" Type="http://schemas.openxmlformats.org/officeDocument/2006/relationships/image" Target="../media/image84.emf"/><Relationship Id="rId9" Type="http://schemas.openxmlformats.org/officeDocument/2006/relationships/image" Target="../media/image85.emf"/><Relationship Id="rId10" Type="http://schemas.openxmlformats.org/officeDocument/2006/relationships/image" Target="../media/image86.emf"/></Relationships>
</file>

<file path=ppt/slides/_rels/slide38.xml.rels><?xml version="1.0" encoding="UTF-8" standalone="yes"?>
<Relationships xmlns="http://schemas.openxmlformats.org/package/2006/relationships"><Relationship Id="rId11" Type="http://schemas.openxmlformats.org/officeDocument/2006/relationships/image" Target="../media/image98.emf"/><Relationship Id="rId12" Type="http://schemas.openxmlformats.org/officeDocument/2006/relationships/image" Target="../media/image99.emf"/><Relationship Id="rId13" Type="http://schemas.openxmlformats.org/officeDocument/2006/relationships/image" Target="../media/image100.emf"/><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90.emf"/><Relationship Id="rId4" Type="http://schemas.openxmlformats.org/officeDocument/2006/relationships/image" Target="../media/image91.emf"/><Relationship Id="rId5" Type="http://schemas.openxmlformats.org/officeDocument/2006/relationships/image" Target="../media/image92.emf"/><Relationship Id="rId6" Type="http://schemas.openxmlformats.org/officeDocument/2006/relationships/image" Target="../media/image93.emf"/><Relationship Id="rId7" Type="http://schemas.openxmlformats.org/officeDocument/2006/relationships/image" Target="../media/image94.emf"/><Relationship Id="rId8" Type="http://schemas.openxmlformats.org/officeDocument/2006/relationships/image" Target="../media/image95.emf"/><Relationship Id="rId9" Type="http://schemas.openxmlformats.org/officeDocument/2006/relationships/image" Target="../media/image96.emf"/><Relationship Id="rId10" Type="http://schemas.openxmlformats.org/officeDocument/2006/relationships/image" Target="../media/image97.e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3.xml"/><Relationship Id="rId3" Type="http://schemas.openxmlformats.org/officeDocument/2006/relationships/image" Target="../media/image101.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102.jpeg"/></Relationships>
</file>

<file path=ppt/slides/_rels/slide45.xml.rels><?xml version="1.0" encoding="UTF-8" standalone="yes"?>
<Relationships xmlns="http://schemas.openxmlformats.org/package/2006/relationships"><Relationship Id="rId3" Type="http://schemas.openxmlformats.org/officeDocument/2006/relationships/image" Target="../media/image103.emf"/><Relationship Id="rId4" Type="http://schemas.openxmlformats.org/officeDocument/2006/relationships/image" Target="../media/image104.emf"/><Relationship Id="rId5" Type="http://schemas.openxmlformats.org/officeDocument/2006/relationships/image" Target="../media/image105.emf"/><Relationship Id="rId6" Type="http://schemas.openxmlformats.org/officeDocument/2006/relationships/image" Target="../media/image106.emf"/><Relationship Id="rId1" Type="http://schemas.openxmlformats.org/officeDocument/2006/relationships/slideLayout" Target="../slideLayouts/slideLayout9.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3" Type="http://schemas.openxmlformats.org/officeDocument/2006/relationships/image" Target="../media/image103.emf"/><Relationship Id="rId4" Type="http://schemas.openxmlformats.org/officeDocument/2006/relationships/image" Target="../media/image107.emf"/><Relationship Id="rId5" Type="http://schemas.openxmlformats.org/officeDocument/2006/relationships/image" Target="../media/image108.emf"/><Relationship Id="rId6" Type="http://schemas.openxmlformats.org/officeDocument/2006/relationships/image" Target="../media/image109.emf"/><Relationship Id="rId7" Type="http://schemas.openxmlformats.org/officeDocument/2006/relationships/image" Target="../media/image110.emf"/><Relationship Id="rId8" Type="http://schemas.openxmlformats.org/officeDocument/2006/relationships/image" Target="../media/image111.emf"/><Relationship Id="rId1" Type="http://schemas.openxmlformats.org/officeDocument/2006/relationships/slideLayout" Target="../slideLayouts/slideLayout9.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3" Type="http://schemas.openxmlformats.org/officeDocument/2006/relationships/image" Target="../media/image103.emf"/><Relationship Id="rId4" Type="http://schemas.openxmlformats.org/officeDocument/2006/relationships/image" Target="../media/image112.emf"/><Relationship Id="rId5" Type="http://schemas.openxmlformats.org/officeDocument/2006/relationships/image" Target="../media/image107.emf"/><Relationship Id="rId6" Type="http://schemas.openxmlformats.org/officeDocument/2006/relationships/image" Target="../media/image113.emf"/><Relationship Id="rId7" Type="http://schemas.openxmlformats.org/officeDocument/2006/relationships/image" Target="../media/image114.emf"/><Relationship Id="rId8" Type="http://schemas.openxmlformats.org/officeDocument/2006/relationships/image" Target="../media/image115.emf"/><Relationship Id="rId1" Type="http://schemas.openxmlformats.org/officeDocument/2006/relationships/slideLayout" Target="../slideLayouts/slideLayout9.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3" Type="http://schemas.openxmlformats.org/officeDocument/2006/relationships/image" Target="../media/image116.emf"/><Relationship Id="rId4" Type="http://schemas.openxmlformats.org/officeDocument/2006/relationships/image" Target="../media/image103.emf"/><Relationship Id="rId5" Type="http://schemas.openxmlformats.org/officeDocument/2006/relationships/image" Target="../media/image107.emf"/><Relationship Id="rId6" Type="http://schemas.openxmlformats.org/officeDocument/2006/relationships/image" Target="../media/image117.emf"/><Relationship Id="rId7" Type="http://schemas.openxmlformats.org/officeDocument/2006/relationships/image" Target="../media/image118.emf"/><Relationship Id="rId8" Type="http://schemas.openxmlformats.org/officeDocument/2006/relationships/image" Target="../media/image119.emf"/><Relationship Id="rId1" Type="http://schemas.openxmlformats.org/officeDocument/2006/relationships/slideLayout" Target="../slideLayouts/slideLayout9.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9.xml"/><Relationship Id="rId3" Type="http://schemas.openxmlformats.org/officeDocument/2006/relationships/image" Target="../media/image120.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3" Type="http://schemas.openxmlformats.org/officeDocument/2006/relationships/image" Target="../media/image121.jpeg"/><Relationship Id="rId4" Type="http://schemas.openxmlformats.org/officeDocument/2006/relationships/image" Target="../media/image122.jpeg"/><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3" Type="http://schemas.openxmlformats.org/officeDocument/2006/relationships/hyperlink" Target="https://iig.wwnorton.com/prinecomi2/full/page/183_deadweight_loss_of_gift_giving_in_seinfeld" TargetMode="External"/><Relationship Id="rId4" Type="http://schemas.openxmlformats.org/officeDocument/2006/relationships/image" Target="../media/image52.emf"/><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4.emf"/><Relationship Id="rId5" Type="http://schemas.openxmlformats.org/officeDocument/2006/relationships/image" Target="../media/image5.emf"/><Relationship Id="rId6" Type="http://schemas.openxmlformats.org/officeDocument/2006/relationships/image" Target="../media/image6.emf"/><Relationship Id="rId7" Type="http://schemas.openxmlformats.org/officeDocument/2006/relationships/image" Target="../media/image7.emf"/><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ctrTitle"/>
          </p:nvPr>
        </p:nvSpPr>
        <p:spPr>
          <a:xfrm>
            <a:off x="3729038" y="1350963"/>
            <a:ext cx="5106987" cy="4179887"/>
          </a:xfrm>
        </p:spPr>
        <p:txBody>
          <a:bodyPr>
            <a:normAutofit/>
          </a:bodyPr>
          <a:lstStyle/>
          <a:p>
            <a:pPr eaLnBrk="1" hangingPunct="1"/>
            <a:r>
              <a:rPr lang="en-US" cap="none">
                <a:latin typeface="Helvetica Neue" pitchFamily="-107" charset="0"/>
                <a:cs typeface="Arial" pitchFamily="-107" charset="0"/>
              </a:rPr>
              <a:t>Market Outcomes and Tax Incidence</a:t>
            </a:r>
          </a:p>
        </p:txBody>
      </p:sp>
      <p:sp>
        <p:nvSpPr>
          <p:cNvPr id="12291" name="Text Placeholder 2"/>
          <p:cNvSpPr>
            <a:spLocks noGrp="1"/>
          </p:cNvSpPr>
          <p:nvPr>
            <p:ph type="body" sz="quarter" idx="10"/>
          </p:nvPr>
        </p:nvSpPr>
        <p:spPr>
          <a:xfrm>
            <a:off x="323850" y="1350963"/>
            <a:ext cx="3116263" cy="4179887"/>
          </a:xfrm>
        </p:spPr>
        <p:txBody>
          <a:bodyPr/>
          <a:lstStyle/>
          <a:p>
            <a:pPr eaLnBrk="1" hangingPunct="1"/>
            <a:r>
              <a:rPr lang="en-US">
                <a:solidFill>
                  <a:srgbClr val="1492C7"/>
                </a:solidFill>
                <a:latin typeface="Helvetica Neue Medium" pitchFamily="-107" charset="0"/>
                <a:cs typeface="Arial" pitchFamily="-107" charset="0"/>
              </a:rPr>
              <a:t>5</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 "/>
          <p:cNvPicPr>
            <a:picLocks noChangeAspect="1"/>
          </p:cNvPicPr>
          <p:nvPr/>
        </p:nvPicPr>
        <p:blipFill>
          <a:blip r:embed="rId3"/>
          <a:stretch>
            <a:fillRect/>
          </a:stretch>
        </p:blipFill>
        <p:spPr>
          <a:xfrm>
            <a:off x="2379811" y="2453903"/>
            <a:ext cx="798576" cy="505968"/>
          </a:xfrm>
          <a:prstGeom prst="rect">
            <a:avLst/>
          </a:prstGeom>
        </p:spPr>
      </p:pic>
      <p:pic>
        <p:nvPicPr>
          <p:cNvPr id="17" name="Picture 16" descr=" "/>
          <p:cNvPicPr>
            <a:picLocks noChangeAspect="1"/>
          </p:cNvPicPr>
          <p:nvPr/>
        </p:nvPicPr>
        <p:blipFill>
          <a:blip r:embed="rId4">
            <a:clrChange>
              <a:clrFrom>
                <a:srgbClr val="FFFFFF"/>
              </a:clrFrom>
              <a:clrTo>
                <a:srgbClr val="FFFFFF">
                  <a:alpha val="0"/>
                </a:srgbClr>
              </a:clrTo>
            </a:clrChange>
          </a:blip>
          <a:stretch>
            <a:fillRect/>
          </a:stretch>
        </p:blipFill>
        <p:spPr>
          <a:xfrm>
            <a:off x="2378102" y="2937682"/>
            <a:ext cx="1615440" cy="2493264"/>
          </a:xfrm>
          <a:prstGeom prst="rect">
            <a:avLst/>
          </a:prstGeom>
        </p:spPr>
      </p:pic>
      <p:sp>
        <p:nvSpPr>
          <p:cNvPr id="30725" name="Title 5"/>
          <p:cNvSpPr>
            <a:spLocks noGrp="1"/>
          </p:cNvSpPr>
          <p:nvPr>
            <p:ph type="title"/>
          </p:nvPr>
        </p:nvSpPr>
        <p:spPr>
          <a:xfrm>
            <a:off x="457200" y="0"/>
            <a:ext cx="8229600" cy="827088"/>
          </a:xfrm>
        </p:spPr>
        <p:txBody>
          <a:bodyPr/>
          <a:lstStyle/>
          <a:p>
            <a:r>
              <a:rPr lang="en-US" sz="3600"/>
              <a:t>Consumer Surplus, Graphically</a:t>
            </a:r>
            <a:r>
              <a:rPr lang="en-US"/>
              <a:t>—</a:t>
            </a:r>
            <a:r>
              <a:rPr lang="en-US" sz="3600"/>
              <a:t>1 </a:t>
            </a:r>
          </a:p>
        </p:txBody>
      </p:sp>
      <p:pic>
        <p:nvPicPr>
          <p:cNvPr id="14" name="Picture 13" descr=" "/>
          <p:cNvPicPr>
            <a:picLocks noChangeAspect="1"/>
          </p:cNvPicPr>
          <p:nvPr/>
        </p:nvPicPr>
        <p:blipFill>
          <a:blip r:embed="rId5">
            <a:clrChange>
              <a:clrFrom>
                <a:srgbClr val="FFFFFF"/>
              </a:clrFrom>
              <a:clrTo>
                <a:srgbClr val="FFFFFF">
                  <a:alpha val="0"/>
                </a:srgbClr>
              </a:clrTo>
            </a:clrChange>
          </a:blip>
          <a:stretch>
            <a:fillRect/>
          </a:stretch>
        </p:blipFill>
        <p:spPr>
          <a:xfrm>
            <a:off x="1509939" y="2316355"/>
            <a:ext cx="3401568" cy="3486912"/>
          </a:xfrm>
          <a:prstGeom prst="rect">
            <a:avLst/>
          </a:prstGeom>
        </p:spPr>
      </p:pic>
      <p:pic>
        <p:nvPicPr>
          <p:cNvPr id="15" name="Picture 14" descr=" "/>
          <p:cNvPicPr>
            <a:picLocks noChangeAspect="1"/>
          </p:cNvPicPr>
          <p:nvPr/>
        </p:nvPicPr>
        <p:blipFill>
          <a:blip r:embed="rId6">
            <a:clrChange>
              <a:clrFrom>
                <a:srgbClr val="FFFFFF"/>
              </a:clrFrom>
              <a:clrTo>
                <a:srgbClr val="FFFFFF">
                  <a:alpha val="0"/>
                </a:srgbClr>
              </a:clrTo>
            </a:clrChange>
          </a:blip>
          <a:stretch>
            <a:fillRect/>
          </a:stretch>
        </p:blipFill>
        <p:spPr>
          <a:xfrm>
            <a:off x="2393929" y="2423501"/>
            <a:ext cx="3791712" cy="3023616"/>
          </a:xfrm>
          <a:prstGeom prst="rect">
            <a:avLst/>
          </a:prstGeom>
        </p:spPr>
      </p:pic>
      <p:pic>
        <p:nvPicPr>
          <p:cNvPr id="12" name="Picture 11" descr="The first graph from the previous slide at 175 dollars per book. The graph plots Price per textbook on the Y-axis and Quantity of textbooks demanded on the X-axis. Both graphs have the same demand curve. The demand curve is a horizontal line goes right from zero quantity to 1 quantity at a price of $200, and then at a quantity of 1, the graph drops down vertically to $150. At $150 the price remains horizontal until quantity of 2 and then drops down vertically to a price of $100. The price also remains horizontal at $100 until a quantity of 3 and then drops again down vertically to $0. A shaded in rectangle is formed from a quantity of 0 to 1 and from the price range of $175 to $200. A dashed horizontal line is formed at the $175 line. A textbox points to this shaded in area and reads Beanie's consumer surplus ($25). "/>
          <p:cNvPicPr>
            <a:picLocks noChangeAspect="1"/>
          </p:cNvPicPr>
          <p:nvPr/>
        </p:nvPicPr>
        <p:blipFill>
          <a:blip r:embed="rId7">
            <a:clrChange>
              <a:clrFrom>
                <a:srgbClr val="FFFFFF"/>
              </a:clrFrom>
              <a:clrTo>
                <a:srgbClr val="FFFFFF">
                  <a:alpha val="0"/>
                </a:srgbClr>
              </a:clrTo>
            </a:clrChange>
          </a:blip>
          <a:stretch>
            <a:fillRect/>
          </a:stretch>
        </p:blipFill>
        <p:spPr>
          <a:xfrm>
            <a:off x="1395984" y="1117408"/>
            <a:ext cx="6352032" cy="5486400"/>
          </a:xfrm>
          <a:prstGeom prst="rect">
            <a:avLst/>
          </a:prstGeom>
        </p:spPr>
      </p:pic>
      <p:pic>
        <p:nvPicPr>
          <p:cNvPr id="19" name="Picture 18" descr=" "/>
          <p:cNvPicPr>
            <a:picLocks noChangeAspect="1"/>
          </p:cNvPicPr>
          <p:nvPr/>
        </p:nvPicPr>
        <p:blipFill>
          <a:blip r:embed="rId8">
            <a:clrChange>
              <a:clrFrom>
                <a:srgbClr val="FFFFFF"/>
              </a:clrFrom>
              <a:clrTo>
                <a:srgbClr val="FFFFFF">
                  <a:alpha val="0"/>
                </a:srgbClr>
              </a:clrTo>
            </a:clrChange>
          </a:blip>
          <a:stretch>
            <a:fillRect/>
          </a:stretch>
        </p:blipFill>
        <p:spPr>
          <a:xfrm>
            <a:off x="2933492" y="1371472"/>
            <a:ext cx="4870704" cy="135940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 "/>
          <p:cNvPicPr>
            <a:picLocks noChangeAspect="1"/>
          </p:cNvPicPr>
          <p:nvPr/>
        </p:nvPicPr>
        <p:blipFill>
          <a:blip r:embed="rId3"/>
          <a:stretch>
            <a:fillRect/>
          </a:stretch>
        </p:blipFill>
        <p:spPr>
          <a:xfrm>
            <a:off x="2999298" y="3450765"/>
            <a:ext cx="804672" cy="487680"/>
          </a:xfrm>
          <a:prstGeom prst="rect">
            <a:avLst/>
          </a:prstGeom>
        </p:spPr>
      </p:pic>
      <p:pic>
        <p:nvPicPr>
          <p:cNvPr id="11" name="Picture 10" descr=" "/>
          <p:cNvPicPr>
            <a:picLocks noChangeAspect="1"/>
          </p:cNvPicPr>
          <p:nvPr/>
        </p:nvPicPr>
        <p:blipFill>
          <a:blip r:embed="rId4"/>
          <a:stretch>
            <a:fillRect/>
          </a:stretch>
        </p:blipFill>
        <p:spPr>
          <a:xfrm>
            <a:off x="2222103" y="2461184"/>
            <a:ext cx="798576" cy="1487424"/>
          </a:xfrm>
          <a:prstGeom prst="rect">
            <a:avLst/>
          </a:prstGeom>
        </p:spPr>
      </p:pic>
      <p:pic>
        <p:nvPicPr>
          <p:cNvPr id="10" name="Picture 9" descr=" "/>
          <p:cNvPicPr>
            <a:picLocks noChangeAspect="1"/>
          </p:cNvPicPr>
          <p:nvPr/>
        </p:nvPicPr>
        <p:blipFill>
          <a:blip r:embed="rId5">
            <a:clrChange>
              <a:clrFrom>
                <a:srgbClr val="FFFFFF"/>
              </a:clrFrom>
              <a:clrTo>
                <a:srgbClr val="FFFFFF">
                  <a:alpha val="0"/>
                </a:srgbClr>
              </a:clrTo>
            </a:clrChange>
          </a:blip>
          <a:stretch>
            <a:fillRect/>
          </a:stretch>
        </p:blipFill>
        <p:spPr>
          <a:xfrm>
            <a:off x="1342402" y="3779345"/>
            <a:ext cx="2474976" cy="262128"/>
          </a:xfrm>
          <a:prstGeom prst="rect">
            <a:avLst/>
          </a:prstGeom>
        </p:spPr>
      </p:pic>
      <p:sp>
        <p:nvSpPr>
          <p:cNvPr id="32774" name="Title 6"/>
          <p:cNvSpPr>
            <a:spLocks noGrp="1"/>
          </p:cNvSpPr>
          <p:nvPr>
            <p:ph type="title"/>
          </p:nvPr>
        </p:nvSpPr>
        <p:spPr>
          <a:xfrm>
            <a:off x="457200" y="0"/>
            <a:ext cx="8229600" cy="827088"/>
          </a:xfrm>
        </p:spPr>
        <p:txBody>
          <a:bodyPr/>
          <a:lstStyle/>
          <a:p>
            <a:r>
              <a:rPr lang="en-US" sz="3600"/>
              <a:t>Consumer Surplus, Graphically</a:t>
            </a:r>
            <a:r>
              <a:rPr lang="en-US"/>
              <a:t>—</a:t>
            </a:r>
            <a:r>
              <a:rPr lang="en-US" sz="3600"/>
              <a:t>2 </a:t>
            </a:r>
          </a:p>
        </p:txBody>
      </p:sp>
      <p:pic>
        <p:nvPicPr>
          <p:cNvPr id="9" name="Picture 8" descr="The second graph from the previous slide at 125 dollars per book. The graph plots Price per textbook on the Y-axis and Quantity of textbooks demanded on the X-axis. Both graphs have the same demand curve. The demand curve is a horizontal line goes right from zero quantity to 1 quantity at a price of $200, and then at a quantity of 1, the graph drops down vertically to $150. At $150 the price remains horizontal until quantity of 2 and then drops down vertically to a price of $100. The price also remains horizontal at $100 until a quantity of 3 and then drops again down vertically to $0. The graph has two shaded in rectangles. The first is formed from quantities zero to one and from the price range of $125 to $200. The second rectangle is formed from quantities 1 to 2 and from the price range of $125 to $150.  Dashed horizontal lines are at the $175, $150, and $125 marks. A textbox points to the first shaded in rectangle and reads Beanie's consumer surplus ($75) while another textbox points to the second shaded in rectangle and reads Mitch's consumer surplus ($25).  "/>
          <p:cNvPicPr>
            <a:picLocks noChangeAspect="1"/>
          </p:cNvPicPr>
          <p:nvPr/>
        </p:nvPicPr>
        <p:blipFill>
          <a:blip r:embed="rId6">
            <a:clrChange>
              <a:clrFrom>
                <a:srgbClr val="FFFFFF"/>
              </a:clrFrom>
              <a:clrTo>
                <a:srgbClr val="FFFFFF">
                  <a:alpha val="0"/>
                </a:srgbClr>
              </a:clrTo>
            </a:clrChange>
          </a:blip>
          <a:stretch>
            <a:fillRect/>
          </a:stretch>
        </p:blipFill>
        <p:spPr>
          <a:xfrm>
            <a:off x="1231392" y="1109108"/>
            <a:ext cx="6681216" cy="5486400"/>
          </a:xfrm>
          <a:prstGeom prst="rect">
            <a:avLst/>
          </a:prstGeom>
        </p:spPr>
      </p:pic>
      <p:pic>
        <p:nvPicPr>
          <p:cNvPr id="12" name="Picture 11" descr=" "/>
          <p:cNvPicPr>
            <a:picLocks noChangeAspect="1"/>
          </p:cNvPicPr>
          <p:nvPr/>
        </p:nvPicPr>
        <p:blipFill>
          <a:blip r:embed="rId7">
            <a:clrChange>
              <a:clrFrom>
                <a:srgbClr val="FFFFFF"/>
              </a:clrFrom>
              <a:clrTo>
                <a:srgbClr val="FFFFFF">
                  <a:alpha val="0"/>
                </a:srgbClr>
              </a:clrTo>
            </a:clrChange>
          </a:blip>
          <a:stretch>
            <a:fillRect/>
          </a:stretch>
        </p:blipFill>
        <p:spPr>
          <a:xfrm>
            <a:off x="2666191" y="1667693"/>
            <a:ext cx="4907280" cy="1115568"/>
          </a:xfrm>
          <a:prstGeom prst="rect">
            <a:avLst/>
          </a:prstGeom>
        </p:spPr>
      </p:pic>
      <p:pic>
        <p:nvPicPr>
          <p:cNvPr id="16" name="Picture 15" descr=" "/>
          <p:cNvPicPr>
            <a:picLocks noChangeAspect="1"/>
          </p:cNvPicPr>
          <p:nvPr/>
        </p:nvPicPr>
        <p:blipFill>
          <a:blip r:embed="rId8">
            <a:clrChange>
              <a:clrFrom>
                <a:srgbClr val="FFFFFF"/>
              </a:clrFrom>
              <a:clrTo>
                <a:srgbClr val="FFFFFF">
                  <a:alpha val="0"/>
                </a:srgbClr>
              </a:clrTo>
            </a:clrChange>
          </a:blip>
          <a:stretch>
            <a:fillRect/>
          </a:stretch>
        </p:blipFill>
        <p:spPr>
          <a:xfrm>
            <a:off x="3244310" y="2467559"/>
            <a:ext cx="4730496" cy="110947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10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left)">
                                      <p:cBhvr>
                                        <p:cTn id="2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Producer Surplus</a:t>
            </a:r>
            <a:r>
              <a:rPr lang="en-US">
                <a:latin typeface="Helvetica Neue" pitchFamily="-107" charset="0"/>
                <a:cs typeface="Arial" pitchFamily="-107" charset="0"/>
              </a:rPr>
              <a:t>—</a:t>
            </a:r>
            <a:r>
              <a:rPr lang="en-US">
                <a:latin typeface="Arial" pitchFamily="-107" charset="0"/>
                <a:cs typeface="Arial" pitchFamily="-107" charset="0"/>
              </a:rPr>
              <a:t>1 </a:t>
            </a:r>
          </a:p>
        </p:txBody>
      </p:sp>
      <p:sp>
        <p:nvSpPr>
          <p:cNvPr id="34819" name="Content Placeholder 2"/>
          <p:cNvSpPr>
            <a:spLocks noGrp="1"/>
          </p:cNvSpPr>
          <p:nvPr>
            <p:ph idx="1"/>
          </p:nvPr>
        </p:nvSpPr>
        <p:spPr>
          <a:xfrm>
            <a:off x="457200" y="1712913"/>
            <a:ext cx="8308975" cy="4895850"/>
          </a:xfrm>
        </p:spPr>
        <p:txBody>
          <a:bodyPr/>
          <a:lstStyle/>
          <a:p>
            <a:pPr eaLnBrk="1" hangingPunct="1">
              <a:buFont typeface="Arial" pitchFamily="-107" charset="0"/>
              <a:buChar char="•"/>
            </a:pPr>
            <a:r>
              <a:rPr lang="en-US" dirty="0">
                <a:latin typeface="Arial" pitchFamily="-107" charset="0"/>
                <a:cs typeface="Arial" pitchFamily="-107" charset="0"/>
              </a:rPr>
              <a:t>Instead of buying a textbook, suppose Beanie, Mitch, and Frank are thinking about tutoring.</a:t>
            </a:r>
          </a:p>
          <a:p>
            <a:pPr eaLnBrk="1" hangingPunct="1">
              <a:buFont typeface="Arial" pitchFamily="-107" charset="0"/>
              <a:buChar char="•"/>
            </a:pPr>
            <a:r>
              <a:rPr lang="en-US" dirty="0">
                <a:latin typeface="Arial" pitchFamily="-107" charset="0"/>
                <a:cs typeface="Arial" pitchFamily="-107" charset="0"/>
              </a:rPr>
              <a:t>What is their </a:t>
            </a:r>
            <a:r>
              <a:rPr lang="en-US" b="1" dirty="0" smtClean="0">
                <a:solidFill>
                  <a:srgbClr val="1492C7"/>
                </a:solidFill>
                <a:latin typeface="Arial" pitchFamily="-107" charset="0"/>
                <a:cs typeface="Arial" pitchFamily="-107" charset="0"/>
              </a:rPr>
              <a:t>willingness to sell </a:t>
            </a:r>
            <a:r>
              <a:rPr lang="en-US" dirty="0" smtClean="0">
                <a:latin typeface="Arial" pitchFamily="-107" charset="0"/>
                <a:cs typeface="Arial" pitchFamily="-107" charset="0"/>
              </a:rPr>
              <a:t>(</a:t>
            </a:r>
            <a:r>
              <a:rPr lang="en-US" dirty="0">
                <a:latin typeface="Arial" pitchFamily="-107" charset="0"/>
                <a:cs typeface="Arial" pitchFamily="-107" charset="0"/>
              </a:rPr>
              <a:t>WTS)?</a:t>
            </a:r>
          </a:p>
          <a:p>
            <a:pPr eaLnBrk="1" hangingPunct="1">
              <a:buFont typeface="Arial" pitchFamily="-107" charset="0"/>
              <a:buChar char="•"/>
            </a:pPr>
            <a:endParaRPr lang="en-US" dirty="0">
              <a:latin typeface="Arial" pitchFamily="-107" charset="0"/>
              <a:cs typeface="Arial" pitchFamily="-107" charset="0"/>
            </a:endParaRPr>
          </a:p>
          <a:p>
            <a:pPr eaLnBrk="1" hangingPunct="1">
              <a:buFont typeface="Arial" pitchFamily="-107" charset="0"/>
              <a:buChar char="•"/>
            </a:pPr>
            <a:endParaRPr lang="en-US" dirty="0">
              <a:latin typeface="Arial" pitchFamily="-107" charset="0"/>
              <a:cs typeface="Arial" pitchFamily="-107" charset="0"/>
            </a:endParaRPr>
          </a:p>
          <a:p>
            <a:pPr eaLnBrk="1" hangingPunct="1">
              <a:buFont typeface="Arial" pitchFamily="-107" charset="0"/>
              <a:buChar char="•"/>
            </a:pPr>
            <a:endParaRPr lang="en-US" dirty="0">
              <a:latin typeface="Arial" pitchFamily="-107" charset="0"/>
              <a:cs typeface="Arial" pitchFamily="-107" charset="0"/>
            </a:endParaRPr>
          </a:p>
          <a:p>
            <a:pPr eaLnBrk="1" hangingPunct="1">
              <a:buFont typeface="Arial" pitchFamily="-107" charset="0"/>
              <a:buChar char="•"/>
            </a:pPr>
            <a:endParaRPr lang="en-US" dirty="0">
              <a:latin typeface="Arial" pitchFamily="-107" charset="0"/>
              <a:cs typeface="Arial" pitchFamily="-107" charset="0"/>
            </a:endParaRPr>
          </a:p>
          <a:p>
            <a:pPr eaLnBrk="1" hangingPunct="1">
              <a:buFont typeface="Arial" pitchFamily="-107" charset="0"/>
              <a:buChar char="•"/>
            </a:pPr>
            <a:endParaRPr lang="en-US" dirty="0">
              <a:latin typeface="Arial" pitchFamily="-107" charset="0"/>
              <a:cs typeface="Arial" pitchFamily="-107" charset="0"/>
            </a:endParaRPr>
          </a:p>
          <a:p>
            <a:pPr eaLnBrk="1" hangingPunct="1">
              <a:buFont typeface="Arial" pitchFamily="-107" charset="0"/>
              <a:buChar char="•"/>
            </a:pPr>
            <a:endParaRPr lang="en-US" dirty="0">
              <a:latin typeface="Arial" pitchFamily="-107" charset="0"/>
              <a:cs typeface="Arial" pitchFamily="-107" charset="0"/>
            </a:endParaRPr>
          </a:p>
          <a:p>
            <a:pPr eaLnBrk="1" hangingPunct="1">
              <a:buFont typeface="Arial" pitchFamily="-107" charset="0"/>
              <a:buChar char="•"/>
            </a:pPr>
            <a:endParaRPr lang="en-US" dirty="0">
              <a:latin typeface="Arial" pitchFamily="-107" charset="0"/>
              <a:cs typeface="Arial" pitchFamily="-107" charset="0"/>
            </a:endParaRPr>
          </a:p>
        </p:txBody>
      </p:sp>
      <p:pic>
        <p:nvPicPr>
          <p:cNvPr id="34820" name="Picture 18" descr="Actors Will Ferrel, Vince Vaughn, and Luke Wilson sit in a classroom in the movie Old School. "/>
          <p:cNvPicPr>
            <a:picLocks noChangeAspect="1" noChangeArrowheads="1"/>
          </p:cNvPicPr>
          <p:nvPr/>
        </p:nvPicPr>
        <p:blipFill>
          <a:blip r:embed="rId3"/>
          <a:srcRect l="11423" t="11002" r="5873" b="8699"/>
          <a:stretch>
            <a:fillRect/>
          </a:stretch>
        </p:blipFill>
        <p:spPr bwMode="auto">
          <a:xfrm>
            <a:off x="2636838" y="3978275"/>
            <a:ext cx="4114800" cy="27590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81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Producer Surplus</a:t>
            </a:r>
            <a:r>
              <a:rPr lang="en-US">
                <a:latin typeface="Helvetica Neue" pitchFamily="-107" charset="0"/>
                <a:cs typeface="Arial" pitchFamily="-107" charset="0"/>
              </a:rPr>
              <a:t>—</a:t>
            </a:r>
            <a:r>
              <a:rPr lang="en-US">
                <a:latin typeface="Arial" pitchFamily="-107" charset="0"/>
                <a:cs typeface="Arial" pitchFamily="-107" charset="0"/>
              </a:rPr>
              <a:t>2 </a:t>
            </a:r>
          </a:p>
        </p:txBody>
      </p:sp>
      <p:sp>
        <p:nvSpPr>
          <p:cNvPr id="36867" name="Content Placeholder 2"/>
          <p:cNvSpPr>
            <a:spLocks noGrp="1"/>
          </p:cNvSpPr>
          <p:nvPr>
            <p:ph idx="1"/>
          </p:nvPr>
        </p:nvSpPr>
        <p:spPr>
          <a:xfrm>
            <a:off x="457200" y="1712913"/>
            <a:ext cx="8305800" cy="4895850"/>
          </a:xfrm>
        </p:spPr>
        <p:txBody>
          <a:bodyPr/>
          <a:lstStyle/>
          <a:p>
            <a:pPr eaLnBrk="1" hangingPunct="1">
              <a:buFont typeface="Arial" pitchFamily="-107" charset="0"/>
              <a:buChar char="•"/>
            </a:pPr>
            <a:endParaRPr lang="en-US" dirty="0">
              <a:latin typeface="Arial" pitchFamily="-107" charset="0"/>
              <a:cs typeface="Arial" pitchFamily="-107" charset="0"/>
            </a:endParaRPr>
          </a:p>
          <a:p>
            <a:pPr eaLnBrk="1" hangingPunct="1">
              <a:buFont typeface="Arial" pitchFamily="-107" charset="0"/>
              <a:buChar char="•"/>
            </a:pPr>
            <a:endParaRPr lang="en-US" dirty="0">
              <a:latin typeface="Arial" pitchFamily="-107" charset="0"/>
              <a:cs typeface="Arial" pitchFamily="-107" charset="0"/>
            </a:endParaRPr>
          </a:p>
          <a:p>
            <a:pPr eaLnBrk="1" hangingPunct="1">
              <a:buFont typeface="Arial" pitchFamily="-107" charset="0"/>
              <a:buChar char="•"/>
            </a:pPr>
            <a:endParaRPr lang="en-US" dirty="0">
              <a:latin typeface="Arial" pitchFamily="-107" charset="0"/>
              <a:cs typeface="Arial" pitchFamily="-107" charset="0"/>
            </a:endParaRPr>
          </a:p>
          <a:p>
            <a:pPr eaLnBrk="1" hangingPunct="1">
              <a:buFont typeface="Arial" pitchFamily="-107" charset="0"/>
              <a:buChar char="•"/>
            </a:pPr>
            <a:endParaRPr lang="en-US" dirty="0" smtClean="0">
              <a:latin typeface="Arial" pitchFamily="-107" charset="0"/>
              <a:cs typeface="Arial" pitchFamily="-107" charset="0"/>
            </a:endParaRPr>
          </a:p>
          <a:p>
            <a:pPr eaLnBrk="1" hangingPunct="1">
              <a:buFont typeface="Arial" pitchFamily="-107" charset="0"/>
              <a:buChar char="•"/>
            </a:pPr>
            <a:endParaRPr lang="en-US" dirty="0" smtClean="0">
              <a:latin typeface="Arial" pitchFamily="-107" charset="0"/>
              <a:cs typeface="Arial" pitchFamily="-107" charset="0"/>
            </a:endParaRPr>
          </a:p>
          <a:p>
            <a:pPr eaLnBrk="1" hangingPunct="1">
              <a:buFont typeface="Arial" pitchFamily="-107" charset="0"/>
              <a:buChar char="•"/>
            </a:pPr>
            <a:endParaRPr lang="en-US" dirty="0" smtClean="0">
              <a:latin typeface="Arial" pitchFamily="-107" charset="0"/>
              <a:cs typeface="Arial" pitchFamily="-107" charset="0"/>
            </a:endParaRPr>
          </a:p>
          <a:p>
            <a:pPr eaLnBrk="1" hangingPunct="1">
              <a:buFont typeface="Arial" pitchFamily="-107" charset="0"/>
              <a:buChar char="•"/>
            </a:pPr>
            <a:r>
              <a:rPr lang="en-US" dirty="0">
                <a:latin typeface="Arial" pitchFamily="-107" charset="0"/>
                <a:cs typeface="Arial" pitchFamily="-107" charset="0"/>
              </a:rPr>
              <a:t>Which students will tutor if the market price is $25 per hour?</a:t>
            </a:r>
          </a:p>
        </p:txBody>
      </p:sp>
      <p:pic>
        <p:nvPicPr>
          <p:cNvPr id="36868" name="Picture 2" descr="Table 5.2 shows the Willingness to sell tutoring services. The table has 2 columns and 3 rows. The column headings are Seller and Willingness to sell. "/>
          <p:cNvPicPr>
            <a:picLocks noChangeAspect="1" noChangeArrowheads="1"/>
          </p:cNvPicPr>
          <p:nvPr/>
        </p:nvPicPr>
        <p:blipFill>
          <a:blip r:embed="rId3"/>
          <a:srcRect b="5609"/>
          <a:stretch>
            <a:fillRect/>
          </a:stretch>
        </p:blipFill>
        <p:spPr bwMode="auto">
          <a:xfrm>
            <a:off x="304800" y="1969944"/>
            <a:ext cx="8534400" cy="3101449"/>
          </a:xfrm>
          <a:prstGeom prst="rect">
            <a:avLst/>
          </a:prstGeom>
          <a:noFill/>
          <a:ln>
            <a:noFill/>
          </a:ln>
        </p:spPr>
      </p:pic>
      <p:sp>
        <p:nvSpPr>
          <p:cNvPr id="2" name="Rectangle 1" descr="Correct answer: Mitch and Frank"/>
          <p:cNvSpPr>
            <a:spLocks noChangeArrowheads="1"/>
          </p:cNvSpPr>
          <p:nvPr/>
        </p:nvSpPr>
        <p:spPr bwMode="auto">
          <a:xfrm>
            <a:off x="851263" y="3933222"/>
            <a:ext cx="6162630" cy="864265"/>
          </a:xfrm>
          <a:prstGeom prst="rect">
            <a:avLst/>
          </a:prstGeom>
          <a:noFill/>
          <a:ln w="50800">
            <a:solidFill>
              <a:srgbClr val="008000"/>
            </a:solidFill>
            <a:miter lim="800000"/>
            <a:headEnd/>
            <a:tailEnd/>
          </a:ln>
          <a:effectLst>
            <a:outerShdw blurRad="40000" dist="23000" dir="5400000" rotWithShape="0">
              <a:srgbClr val="000000">
                <a:alpha val="34998"/>
              </a:srgbClr>
            </a:outerShdw>
          </a:effectLst>
        </p:spPr>
        <p:txBody>
          <a:bodyPr anchor="ctr">
            <a:prstTxWarp prst="textNoShape">
              <a:avLst/>
            </a:prstTxWarp>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Helvetica Neue" charset="0"/>
                <a:ea typeface="Helvetica Neue" charset="0"/>
                <a:cs typeface="Helvetica Neue" charset="0"/>
              </a:defRPr>
            </a:lvl3pPr>
            <a:lvl4pPr marL="1600200" indent="-228600">
              <a:spcBef>
                <a:spcPct val="20000"/>
              </a:spcBef>
              <a:buFont typeface="Arial" panose="020B0604020202020204" pitchFamily="34" charset="0"/>
              <a:buChar char="–"/>
              <a:defRPr sz="2000">
                <a:solidFill>
                  <a:schemeClr val="tx1"/>
                </a:solidFill>
                <a:latin typeface="Helvetica Neue" charset="0"/>
                <a:ea typeface="Helvetica Neue" charset="0"/>
                <a:cs typeface="Helvetica Neue" charset="0"/>
              </a:defRPr>
            </a:lvl4pPr>
            <a:lvl5pPr marL="2057400" indent="-228600">
              <a:spcBef>
                <a:spcPct val="20000"/>
              </a:spcBef>
              <a:buFont typeface="Arial" panose="020B0604020202020204" pitchFamily="34" charset="0"/>
              <a:buChar char="»"/>
              <a:defRPr sz="2000">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Neue" charset="0"/>
                <a:ea typeface="Helvetica Neue" charset="0"/>
                <a:cs typeface="Helvetica Neue" charset="0"/>
              </a:defRPr>
            </a:lvl9pPr>
          </a:lstStyle>
          <a:p>
            <a:pPr algn="ctr" eaLnBrk="1" hangingPunct="1">
              <a:spcBef>
                <a:spcPct val="0"/>
              </a:spcBef>
              <a:buFontTx/>
              <a:buNone/>
              <a:defRPr/>
            </a:pPr>
            <a:endParaRPr lang="en-US" altLang="en-US" sz="1800">
              <a:solidFill>
                <a:srgbClr val="FFFFFF"/>
              </a:solidFill>
              <a:latin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457200" y="0"/>
            <a:ext cx="8229600" cy="1527175"/>
          </a:xfrm>
        </p:spPr>
        <p:txBody>
          <a:bodyPr/>
          <a:lstStyle/>
          <a:p>
            <a:r>
              <a:rPr lang="en-US" dirty="0">
                <a:latin typeface="Arial" pitchFamily="-107" charset="0"/>
                <a:cs typeface="Arial" pitchFamily="-107" charset="0"/>
              </a:rPr>
              <a:t>Producer </a:t>
            </a:r>
            <a:r>
              <a:rPr lang="en-US" dirty="0" smtClean="0">
                <a:latin typeface="Arial" pitchFamily="-107" charset="0"/>
                <a:cs typeface="Arial" pitchFamily="-107" charset="0"/>
              </a:rPr>
              <a:t>Surplus</a:t>
            </a:r>
            <a:r>
              <a:rPr lang="en-US" dirty="0"/>
              <a:t>—</a:t>
            </a:r>
            <a:r>
              <a:rPr lang="en-US" dirty="0" smtClean="0">
                <a:latin typeface="Helvetica Neue" pitchFamily="-107" charset="0"/>
                <a:cs typeface="Arial" pitchFamily="-107" charset="0"/>
              </a:rPr>
              <a:t>3</a:t>
            </a:r>
            <a:endParaRPr lang="en-US" dirty="0">
              <a:latin typeface="Arial" pitchFamily="-107" charset="0"/>
              <a:cs typeface="Arial" pitchFamily="-107" charset="0"/>
            </a:endParaRPr>
          </a:p>
        </p:txBody>
      </p:sp>
      <p:sp>
        <p:nvSpPr>
          <p:cNvPr id="38915" name="Content Placeholder 2"/>
          <p:cNvSpPr>
            <a:spLocks noGrp="1"/>
          </p:cNvSpPr>
          <p:nvPr>
            <p:ph idx="1"/>
          </p:nvPr>
        </p:nvSpPr>
        <p:spPr>
          <a:xfrm>
            <a:off x="457200" y="1712913"/>
            <a:ext cx="8229600" cy="4895850"/>
          </a:xfrm>
        </p:spPr>
        <p:txBody>
          <a:bodyPr/>
          <a:lstStyle/>
          <a:p>
            <a:pPr eaLnBrk="1" hangingPunct="1">
              <a:buFont typeface="Arial" pitchFamily="-107" charset="0"/>
              <a:buChar char="•"/>
            </a:pPr>
            <a:r>
              <a:rPr lang="en-US" b="1" dirty="0" smtClean="0">
                <a:solidFill>
                  <a:srgbClr val="1492C7"/>
                </a:solidFill>
                <a:latin typeface="Arial" pitchFamily="-107" charset="0"/>
                <a:cs typeface="Arial" pitchFamily="-107" charset="0"/>
              </a:rPr>
              <a:t>Producer surplus</a:t>
            </a:r>
            <a:r>
              <a:rPr lang="en-US" dirty="0" smtClean="0">
                <a:latin typeface="Arial" pitchFamily="-107" charset="0"/>
                <a:cs typeface="Arial" pitchFamily="-107" charset="0"/>
              </a:rPr>
              <a:t>—difference </a:t>
            </a:r>
            <a:r>
              <a:rPr lang="en-US" dirty="0">
                <a:latin typeface="Arial" pitchFamily="-107" charset="0"/>
                <a:cs typeface="Arial" pitchFamily="-107" charset="0"/>
              </a:rPr>
              <a:t>between </a:t>
            </a:r>
            <a:r>
              <a:rPr lang="en-US" i="1" dirty="0">
                <a:latin typeface="Arial" pitchFamily="-107" charset="0"/>
                <a:cs typeface="Arial" pitchFamily="-107" charset="0"/>
              </a:rPr>
              <a:t>willingness to sell </a:t>
            </a:r>
            <a:r>
              <a:rPr lang="en-US" dirty="0">
                <a:latin typeface="Arial" pitchFamily="-107" charset="0"/>
                <a:cs typeface="Arial" pitchFamily="-107" charset="0"/>
              </a:rPr>
              <a:t>a good and the </a:t>
            </a:r>
            <a:r>
              <a:rPr lang="en-US" i="1" dirty="0">
                <a:latin typeface="Arial" pitchFamily="-107" charset="0"/>
                <a:cs typeface="Arial" pitchFamily="-107" charset="0"/>
              </a:rPr>
              <a:t>price actually received </a:t>
            </a:r>
            <a:r>
              <a:rPr lang="en-US" dirty="0">
                <a:latin typeface="Arial" pitchFamily="-107" charset="0"/>
                <a:cs typeface="Arial" pitchFamily="-107" charset="0"/>
              </a:rPr>
              <a:t>for that good</a:t>
            </a:r>
          </a:p>
          <a:p>
            <a:pPr eaLnBrk="1" hangingPunct="1">
              <a:buFont typeface="Arial" pitchFamily="-107" charset="0"/>
              <a:buChar char="•"/>
            </a:pPr>
            <a:endParaRPr lang="en-US" dirty="0">
              <a:latin typeface="Arial" pitchFamily="-107" charset="0"/>
              <a:cs typeface="Arial" pitchFamily="-107" charset="0"/>
            </a:endParaRPr>
          </a:p>
          <a:p>
            <a:pPr eaLnBrk="1" hangingPunct="1">
              <a:buFont typeface="Arial" pitchFamily="-107" charset="0"/>
              <a:buChar char="•"/>
            </a:pPr>
            <a:endParaRPr lang="en-US" dirty="0">
              <a:latin typeface="Arial" pitchFamily="-107" charset="0"/>
              <a:cs typeface="Arial" pitchFamily="-107" charset="0"/>
            </a:endParaRPr>
          </a:p>
          <a:p>
            <a:pPr eaLnBrk="1" hangingPunct="1">
              <a:buFont typeface="Arial" pitchFamily="-107" charset="0"/>
              <a:buChar char="•"/>
            </a:pPr>
            <a:endParaRPr lang="en-US" dirty="0">
              <a:latin typeface="Arial" pitchFamily="-107" charset="0"/>
              <a:cs typeface="Arial" pitchFamily="-107" charset="0"/>
            </a:endParaRPr>
          </a:p>
          <a:p>
            <a:pPr eaLnBrk="1" hangingPunct="1">
              <a:buFont typeface="Arial" pitchFamily="-107" charset="0"/>
              <a:buChar char="•"/>
            </a:pPr>
            <a:endParaRPr lang="en-US" dirty="0">
              <a:latin typeface="Arial" pitchFamily="-107" charset="0"/>
              <a:cs typeface="Arial" pitchFamily="-107" charset="0"/>
            </a:endParaRPr>
          </a:p>
          <a:p>
            <a:pPr eaLnBrk="1" hangingPunct="1">
              <a:buFont typeface="Arial" pitchFamily="-107" charset="0"/>
              <a:buChar char="•"/>
            </a:pPr>
            <a:endParaRPr lang="en-US" dirty="0">
              <a:latin typeface="Arial" pitchFamily="-107" charset="0"/>
              <a:cs typeface="Arial" pitchFamily="-107" charset="0"/>
            </a:endParaRPr>
          </a:p>
          <a:p>
            <a:pPr eaLnBrk="1" hangingPunct="1">
              <a:buFont typeface="Arial" pitchFamily="-107" charset="0"/>
              <a:buChar char="•"/>
            </a:pPr>
            <a:endParaRPr lang="en-US" dirty="0">
              <a:latin typeface="Arial" pitchFamily="-107" charset="0"/>
              <a:cs typeface="Arial" pitchFamily="-107" charset="0"/>
            </a:endParaRPr>
          </a:p>
          <a:p>
            <a:pPr eaLnBrk="1" hangingPunct="1">
              <a:buFont typeface="Arial" pitchFamily="-107" charset="0"/>
              <a:buChar char="•"/>
            </a:pPr>
            <a:endParaRPr lang="en-US" dirty="0">
              <a:latin typeface="Arial" pitchFamily="-107" charset="0"/>
              <a:cs typeface="Arial" pitchFamily="-107" charset="0"/>
            </a:endParaRPr>
          </a:p>
          <a:p>
            <a:pPr eaLnBrk="1" hangingPunct="1">
              <a:buFont typeface="Arial" pitchFamily="-107" charset="0"/>
              <a:buChar char="•"/>
            </a:pPr>
            <a:r>
              <a:rPr lang="en-US" dirty="0">
                <a:latin typeface="Arial" pitchFamily="-107" charset="0"/>
                <a:cs typeface="Arial" pitchFamily="-107" charset="0"/>
              </a:rPr>
              <a:t>How much producer surplus do Mitch and Frank get?</a:t>
            </a:r>
          </a:p>
        </p:txBody>
      </p:sp>
      <p:pic>
        <p:nvPicPr>
          <p:cNvPr id="38916" name="Picture 2" descr="Table 5.2 shows the Willingness to sell tutoring services. The table has 2 columns and 3 rows. The column headings are Seller and Willingness to sell. "/>
          <p:cNvPicPr>
            <a:picLocks noChangeAspect="1" noChangeArrowheads="1"/>
          </p:cNvPicPr>
          <p:nvPr/>
        </p:nvPicPr>
        <p:blipFill>
          <a:blip r:embed="rId3"/>
          <a:srcRect b="5647"/>
          <a:stretch>
            <a:fillRect/>
          </a:stretch>
        </p:blipFill>
        <p:spPr bwMode="auto">
          <a:xfrm>
            <a:off x="304800" y="3357322"/>
            <a:ext cx="7315200" cy="2657310"/>
          </a:xfrm>
          <a:prstGeom prst="rect">
            <a:avLst/>
          </a:prstGeom>
          <a:noFill/>
          <a:ln>
            <a:noFill/>
          </a:ln>
        </p:spPr>
      </p:pic>
      <p:sp>
        <p:nvSpPr>
          <p:cNvPr id="6" name="Rectangle 5" descr="Correct answer: Mitch and Frank"/>
          <p:cNvSpPr>
            <a:spLocks noChangeArrowheads="1"/>
          </p:cNvSpPr>
          <p:nvPr/>
        </p:nvSpPr>
        <p:spPr bwMode="auto">
          <a:xfrm>
            <a:off x="880472" y="5017758"/>
            <a:ext cx="5129061" cy="759147"/>
          </a:xfrm>
          <a:prstGeom prst="rect">
            <a:avLst/>
          </a:prstGeom>
          <a:noFill/>
          <a:ln w="50800">
            <a:solidFill>
              <a:srgbClr val="008000"/>
            </a:solidFill>
            <a:miter lim="800000"/>
            <a:headEnd/>
            <a:tailEnd/>
          </a:ln>
          <a:effectLst>
            <a:outerShdw blurRad="40000" dist="23000" dir="5400000" rotWithShape="0">
              <a:srgbClr val="000000">
                <a:alpha val="34998"/>
              </a:srgbClr>
            </a:outerShdw>
          </a:effectLst>
        </p:spPr>
        <p:txBody>
          <a:bodyPr anchor="ctr">
            <a:prstTxWarp prst="textNoShape">
              <a:avLst/>
            </a:prstTxWarp>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Helvetica Neue" charset="0"/>
                <a:ea typeface="Helvetica Neue" charset="0"/>
                <a:cs typeface="Helvetica Neue" charset="0"/>
              </a:defRPr>
            </a:lvl3pPr>
            <a:lvl4pPr marL="1600200" indent="-228600">
              <a:spcBef>
                <a:spcPct val="20000"/>
              </a:spcBef>
              <a:buFont typeface="Arial" panose="020B0604020202020204" pitchFamily="34" charset="0"/>
              <a:buChar char="–"/>
              <a:defRPr sz="2000">
                <a:solidFill>
                  <a:schemeClr val="tx1"/>
                </a:solidFill>
                <a:latin typeface="Helvetica Neue" charset="0"/>
                <a:ea typeface="Helvetica Neue" charset="0"/>
                <a:cs typeface="Helvetica Neue" charset="0"/>
              </a:defRPr>
            </a:lvl4pPr>
            <a:lvl5pPr marL="2057400" indent="-228600">
              <a:spcBef>
                <a:spcPct val="20000"/>
              </a:spcBef>
              <a:buFont typeface="Arial" panose="020B0604020202020204" pitchFamily="34" charset="0"/>
              <a:buChar char="»"/>
              <a:defRPr sz="2000">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Neue" charset="0"/>
                <a:ea typeface="Helvetica Neue" charset="0"/>
                <a:cs typeface="Helvetica Neue" charset="0"/>
              </a:defRPr>
            </a:lvl9pPr>
          </a:lstStyle>
          <a:p>
            <a:pPr algn="ctr" eaLnBrk="1" hangingPunct="1">
              <a:spcBef>
                <a:spcPct val="0"/>
              </a:spcBef>
              <a:buFontTx/>
              <a:buNone/>
              <a:defRPr/>
            </a:pPr>
            <a:endParaRPr lang="en-US" altLang="en-US" sz="1800">
              <a:solidFill>
                <a:srgbClr val="FFFFFF"/>
              </a:solidFill>
              <a:latin typeface="Calibri" panose="020F0502020204030204" pitchFamily="34" charset="0"/>
            </a:endParaRPr>
          </a:p>
        </p:txBody>
      </p:sp>
      <p:sp>
        <p:nvSpPr>
          <p:cNvPr id="3" name="TextBox 2"/>
          <p:cNvSpPr txBox="1">
            <a:spLocks noChangeArrowheads="1"/>
          </p:cNvSpPr>
          <p:nvPr/>
        </p:nvSpPr>
        <p:spPr bwMode="auto">
          <a:xfrm>
            <a:off x="6050599" y="4962697"/>
            <a:ext cx="2554288" cy="461962"/>
          </a:xfrm>
          <a:prstGeom prst="rect">
            <a:avLst/>
          </a:prstGeom>
          <a:noFill/>
          <a:ln w="9525">
            <a:noFill/>
            <a:miter lim="800000"/>
            <a:headEnd/>
            <a:tailEnd/>
          </a:ln>
        </p:spPr>
        <p:txBody>
          <a:bodyPr wrap="none">
            <a:prstTxWarp prst="textNoShape">
              <a:avLst/>
            </a:prstTxWarp>
            <a:spAutoFit/>
          </a:bodyPr>
          <a:lstStyle/>
          <a:p>
            <a:pPr eaLnBrk="1" hangingPunct="1"/>
            <a:r>
              <a:rPr lang="en-US" sz="2400" b="1" dirty="0">
                <a:solidFill>
                  <a:srgbClr val="008000"/>
                </a:solidFill>
                <a:cs typeface="Arial" pitchFamily="-107" charset="0"/>
              </a:rPr>
              <a:t>PS = $25 - $20 = $5</a:t>
            </a:r>
          </a:p>
        </p:txBody>
      </p:sp>
      <p:sp>
        <p:nvSpPr>
          <p:cNvPr id="8" name="TextBox 7"/>
          <p:cNvSpPr txBox="1">
            <a:spLocks noChangeArrowheads="1"/>
          </p:cNvSpPr>
          <p:nvPr/>
        </p:nvSpPr>
        <p:spPr bwMode="auto">
          <a:xfrm>
            <a:off x="6050599" y="5380209"/>
            <a:ext cx="2709863" cy="461963"/>
          </a:xfrm>
          <a:prstGeom prst="rect">
            <a:avLst/>
          </a:prstGeom>
          <a:noFill/>
          <a:ln w="9525">
            <a:noFill/>
            <a:miter lim="800000"/>
            <a:headEnd/>
            <a:tailEnd/>
          </a:ln>
        </p:spPr>
        <p:txBody>
          <a:bodyPr wrap="none">
            <a:prstTxWarp prst="textNoShape">
              <a:avLst/>
            </a:prstTxWarp>
            <a:spAutoFit/>
          </a:bodyPr>
          <a:lstStyle/>
          <a:p>
            <a:pPr eaLnBrk="1" hangingPunct="1"/>
            <a:r>
              <a:rPr lang="en-US" sz="2400" b="1" dirty="0">
                <a:solidFill>
                  <a:srgbClr val="008000"/>
                </a:solidFill>
                <a:cs typeface="Arial" pitchFamily="-107" charset="0"/>
              </a:rPr>
              <a:t>PS = $25 - $10 = $15</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 "/>
          <p:cNvPicPr>
            <a:picLocks noChangeAspect="1"/>
          </p:cNvPicPr>
          <p:nvPr/>
        </p:nvPicPr>
        <p:blipFill>
          <a:blip r:embed="rId3"/>
          <a:srcRect/>
          <a:stretch>
            <a:fillRect/>
          </a:stretch>
        </p:blipFill>
        <p:spPr bwMode="auto">
          <a:xfrm>
            <a:off x="1484313" y="2782888"/>
            <a:ext cx="7659687" cy="1647825"/>
          </a:xfrm>
          <a:prstGeom prst="rect">
            <a:avLst/>
          </a:prstGeom>
          <a:noFill/>
          <a:ln w="9525">
            <a:noFill/>
            <a:miter lim="800000"/>
            <a:headEnd/>
            <a:tailEnd/>
          </a:ln>
        </p:spPr>
      </p:pic>
      <p:pic>
        <p:nvPicPr>
          <p:cNvPr id="4" name="Picture 3" descr=" "/>
          <p:cNvPicPr>
            <a:picLocks noChangeAspect="1"/>
          </p:cNvPicPr>
          <p:nvPr/>
        </p:nvPicPr>
        <p:blipFill>
          <a:blip r:embed="rId4"/>
          <a:srcRect/>
          <a:stretch>
            <a:fillRect/>
          </a:stretch>
        </p:blipFill>
        <p:spPr bwMode="auto">
          <a:xfrm>
            <a:off x="1463675" y="4770438"/>
            <a:ext cx="6561138" cy="1616075"/>
          </a:xfrm>
          <a:prstGeom prst="rect">
            <a:avLst/>
          </a:prstGeom>
          <a:noFill/>
          <a:ln w="9525">
            <a:noFill/>
            <a:miter lim="800000"/>
            <a:headEnd/>
            <a:tailEnd/>
          </a:ln>
        </p:spPr>
      </p:pic>
      <p:pic>
        <p:nvPicPr>
          <p:cNvPr id="16" name="Picture 15" descr=" "/>
          <p:cNvPicPr>
            <a:picLocks noChangeAspect="1"/>
          </p:cNvPicPr>
          <p:nvPr/>
        </p:nvPicPr>
        <p:blipFill>
          <a:blip r:embed="rId5"/>
          <a:srcRect/>
          <a:stretch>
            <a:fillRect/>
          </a:stretch>
        </p:blipFill>
        <p:spPr bwMode="auto">
          <a:xfrm>
            <a:off x="1463675" y="3768725"/>
            <a:ext cx="7077075" cy="2617788"/>
          </a:xfrm>
          <a:prstGeom prst="rect">
            <a:avLst/>
          </a:prstGeom>
          <a:noFill/>
          <a:ln w="9525">
            <a:noFill/>
            <a:miter lim="800000"/>
            <a:headEnd/>
            <a:tailEnd/>
          </a:ln>
        </p:spPr>
      </p:pic>
      <p:pic>
        <p:nvPicPr>
          <p:cNvPr id="18" name="Picture 17" descr=" "/>
          <p:cNvPicPr>
            <a:picLocks noChangeAspect="1"/>
          </p:cNvPicPr>
          <p:nvPr/>
        </p:nvPicPr>
        <p:blipFill>
          <a:blip r:embed="rId6"/>
          <a:srcRect/>
          <a:stretch>
            <a:fillRect/>
          </a:stretch>
        </p:blipFill>
        <p:spPr bwMode="auto">
          <a:xfrm>
            <a:off x="2060575" y="1679575"/>
            <a:ext cx="4008438" cy="4265613"/>
          </a:xfrm>
          <a:prstGeom prst="rect">
            <a:avLst/>
          </a:prstGeom>
          <a:noFill/>
          <a:ln w="9525">
            <a:noFill/>
            <a:miter lim="800000"/>
            <a:headEnd/>
            <a:tailEnd/>
          </a:ln>
        </p:spPr>
      </p:pic>
      <p:sp>
        <p:nvSpPr>
          <p:cNvPr id="40966" name="Title 22"/>
          <p:cNvSpPr>
            <a:spLocks noGrp="1"/>
          </p:cNvSpPr>
          <p:nvPr>
            <p:ph type="title"/>
          </p:nvPr>
        </p:nvSpPr>
        <p:spPr>
          <a:xfrm>
            <a:off x="457200" y="0"/>
            <a:ext cx="8229600" cy="1527175"/>
          </a:xfrm>
        </p:spPr>
        <p:txBody>
          <a:bodyPr/>
          <a:lstStyle/>
          <a:p>
            <a:pPr eaLnBrk="1" hangingPunct="1"/>
            <a:r>
              <a:rPr lang="en-US">
                <a:latin typeface="Arial" pitchFamily="-107" charset="0"/>
                <a:cs typeface="Arial" pitchFamily="-107" charset="0"/>
              </a:rPr>
              <a:t>Using Supply to Illustrate Producer Surplus</a:t>
            </a:r>
          </a:p>
        </p:txBody>
      </p:sp>
      <p:pic>
        <p:nvPicPr>
          <p:cNvPr id="40967" name="Picture 1" descr="A graph representing a supply curve for economics tutoring that is accompanied by a table that includes the data ranges for the graph. The table has three columns and five rows and the column headings are Price per hour of tutoring, Sellers, and Quantity of tutors supplied. The graph plots Price per hour tutoring on the Y-axis and Quantity of tutors on the X-axis. The supply curve begins at 0 dollars and 0 quantity, the line goes up vertically to $10 and 0 quantity and then cuts right. The line continues right horizontally at $10 until a quantity of 1 and vertically up to a price of $20 and a quantity of 1. The supply curve then turns right horizontally again, going from to quantity 2 at a price of $20 and then goes up vertically to $30 while remaining at a quantity of 2. Lastly the supply curve goes right horizontally at a price of $30 and quantity of 2 to a quantity of 3 while remaining at the same price and finally the supply curve goes straight up off the graph. Overall the curve forms three steps. The first step at a quantity of 1 and a price of $10 is Frank's willingness to sell, the second step at a quantity of 2 and price of $20 is Mitch's willingness to sell, and lastly the third step at a quantity of 3 and a price of $30 is Beanie's willingness to sell. "/>
          <p:cNvPicPr>
            <a:picLocks noChangeAspect="1"/>
          </p:cNvPicPr>
          <p:nvPr/>
        </p:nvPicPr>
        <p:blipFill>
          <a:blip r:embed="rId7"/>
          <a:srcRect/>
          <a:stretch>
            <a:fillRect/>
          </a:stretch>
        </p:blipFill>
        <p:spPr bwMode="auto">
          <a:xfrm>
            <a:off x="706438" y="1627188"/>
            <a:ext cx="7497762" cy="49450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2000"/>
                                        <p:tgtEl>
                                          <p:spTgt spid="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10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1000"/>
                                        <p:tgtEl>
                                          <p:spTgt spid="1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left)">
                                      <p:cBhvr>
                                        <p:cTn id="2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14" descr=" "/>
          <p:cNvPicPr>
            <a:picLocks noChangeAspect="1"/>
          </p:cNvPicPr>
          <p:nvPr/>
        </p:nvPicPr>
        <p:blipFill>
          <a:blip r:embed="rId3"/>
          <a:srcRect/>
          <a:stretch>
            <a:fillRect/>
          </a:stretch>
        </p:blipFill>
        <p:spPr bwMode="auto">
          <a:xfrm>
            <a:off x="2382838" y="2089150"/>
            <a:ext cx="3344862" cy="3598863"/>
          </a:xfrm>
          <a:prstGeom prst="rect">
            <a:avLst/>
          </a:prstGeom>
          <a:noFill/>
          <a:ln w="9525">
            <a:noFill/>
            <a:miter lim="800000"/>
            <a:headEnd/>
            <a:tailEnd/>
          </a:ln>
        </p:spPr>
      </p:pic>
      <p:pic>
        <p:nvPicPr>
          <p:cNvPr id="4" name="Picture 3" descr=" "/>
          <p:cNvPicPr>
            <a:picLocks noChangeAspect="1"/>
          </p:cNvPicPr>
          <p:nvPr/>
        </p:nvPicPr>
        <p:blipFill>
          <a:blip r:embed="rId4"/>
          <a:srcRect/>
          <a:stretch>
            <a:fillRect/>
          </a:stretch>
        </p:blipFill>
        <p:spPr bwMode="auto">
          <a:xfrm>
            <a:off x="2382838" y="4113213"/>
            <a:ext cx="4556125" cy="1211262"/>
          </a:xfrm>
          <a:prstGeom prst="rect">
            <a:avLst/>
          </a:prstGeom>
          <a:noFill/>
          <a:ln w="9525">
            <a:noFill/>
            <a:miter lim="800000"/>
            <a:headEnd/>
            <a:tailEnd/>
          </a:ln>
        </p:spPr>
      </p:pic>
      <p:pic>
        <p:nvPicPr>
          <p:cNvPr id="43012" name="Picture 1" descr=" "/>
          <p:cNvPicPr>
            <a:picLocks noChangeAspect="1"/>
          </p:cNvPicPr>
          <p:nvPr/>
        </p:nvPicPr>
        <p:blipFill>
          <a:blip r:embed="rId5"/>
          <a:srcRect/>
          <a:stretch>
            <a:fillRect/>
          </a:stretch>
        </p:blipFill>
        <p:spPr bwMode="auto">
          <a:xfrm>
            <a:off x="1795463" y="2509838"/>
            <a:ext cx="3122612" cy="3567112"/>
          </a:xfrm>
          <a:prstGeom prst="rect">
            <a:avLst/>
          </a:prstGeom>
          <a:noFill/>
          <a:ln w="9525">
            <a:noFill/>
            <a:miter lim="800000"/>
            <a:headEnd/>
            <a:tailEnd/>
          </a:ln>
        </p:spPr>
      </p:pic>
      <p:sp>
        <p:nvSpPr>
          <p:cNvPr id="43013" name="Title 5"/>
          <p:cNvSpPr>
            <a:spLocks noGrp="1"/>
          </p:cNvSpPr>
          <p:nvPr>
            <p:ph type="title"/>
          </p:nvPr>
        </p:nvSpPr>
        <p:spPr>
          <a:xfrm>
            <a:off x="457200" y="0"/>
            <a:ext cx="8229600" cy="827088"/>
          </a:xfrm>
        </p:spPr>
        <p:txBody>
          <a:bodyPr/>
          <a:lstStyle/>
          <a:p>
            <a:r>
              <a:rPr lang="en-US" sz="3600" dirty="0"/>
              <a:t>Producer Surplus, Graphically</a:t>
            </a:r>
            <a:r>
              <a:rPr lang="en-US" dirty="0"/>
              <a:t>—</a:t>
            </a:r>
            <a:r>
              <a:rPr lang="en-US" sz="3600" dirty="0"/>
              <a:t>1 </a:t>
            </a:r>
          </a:p>
        </p:txBody>
      </p:sp>
      <p:pic>
        <p:nvPicPr>
          <p:cNvPr id="43014" name="Picture 2" descr="The supply curve at 15 dollars per hour from the previous slide. The supply curve begins at 0 dollars and 0 quantity, the line goes up vertically to $10 and 0 quantity and then cuts right. The line continues right horizontally at $10 until a quantity of 1 and vertically up to a price of $20 and a quantity of 1. The supply curve then turns right horizontally again, going from to quantity 2 at a price of $20 and then goes up vertically to $25 while remaining at a quantity of 2. Lastly the supply curve goes right horizontally at a price of $25 and quantity of 2 to a quantity of 3 while remaining at the same price and finally the supply curve goes straight up off the graph. Overall the curve forms three steps. The graph shades in a rectangle from quantities 0 to 1 and prices $10 to $15. This is Frank's producer surplus ($5). "/>
          <p:cNvPicPr>
            <a:picLocks noChangeAspect="1"/>
          </p:cNvPicPr>
          <p:nvPr/>
        </p:nvPicPr>
        <p:blipFill>
          <a:blip r:embed="rId6"/>
          <a:srcRect/>
          <a:stretch>
            <a:fillRect/>
          </a:stretch>
        </p:blipFill>
        <p:spPr bwMode="auto">
          <a:xfrm>
            <a:off x="1152525" y="1335088"/>
            <a:ext cx="5702300" cy="53213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 "/>
          <p:cNvPicPr>
            <a:picLocks noChangeAspect="1"/>
          </p:cNvPicPr>
          <p:nvPr/>
        </p:nvPicPr>
        <p:blipFill>
          <a:blip r:embed="rId3"/>
          <a:stretch>
            <a:fillRect/>
          </a:stretch>
        </p:blipFill>
        <p:spPr>
          <a:xfrm>
            <a:off x="3389420" y="2967152"/>
            <a:ext cx="804672" cy="475488"/>
          </a:xfrm>
          <a:prstGeom prst="rect">
            <a:avLst/>
          </a:prstGeom>
        </p:spPr>
      </p:pic>
      <p:pic>
        <p:nvPicPr>
          <p:cNvPr id="11" name="Picture 10" descr=" "/>
          <p:cNvPicPr>
            <a:picLocks noChangeAspect="1"/>
          </p:cNvPicPr>
          <p:nvPr/>
        </p:nvPicPr>
        <p:blipFill>
          <a:blip r:embed="rId4"/>
          <a:stretch>
            <a:fillRect/>
          </a:stretch>
        </p:blipFill>
        <p:spPr>
          <a:xfrm>
            <a:off x="2609176" y="2964445"/>
            <a:ext cx="804672" cy="1493520"/>
          </a:xfrm>
          <a:prstGeom prst="rect">
            <a:avLst/>
          </a:prstGeom>
        </p:spPr>
      </p:pic>
      <p:pic>
        <p:nvPicPr>
          <p:cNvPr id="10" name="Picture 9" descr=" "/>
          <p:cNvPicPr>
            <a:picLocks noChangeAspect="1"/>
          </p:cNvPicPr>
          <p:nvPr/>
        </p:nvPicPr>
        <p:blipFill>
          <a:blip r:embed="rId5">
            <a:clrChange>
              <a:clrFrom>
                <a:srgbClr val="FFFFFF"/>
              </a:clrFrom>
              <a:clrTo>
                <a:srgbClr val="FFFFFF">
                  <a:alpha val="0"/>
                </a:srgbClr>
              </a:clrTo>
            </a:clrChange>
          </a:blip>
          <a:stretch>
            <a:fillRect/>
          </a:stretch>
        </p:blipFill>
        <p:spPr>
          <a:xfrm>
            <a:off x="1935759" y="2845320"/>
            <a:ext cx="2267712" cy="237744"/>
          </a:xfrm>
          <a:prstGeom prst="rect">
            <a:avLst/>
          </a:prstGeom>
        </p:spPr>
      </p:pic>
      <p:sp>
        <p:nvSpPr>
          <p:cNvPr id="45062" name="Title 6"/>
          <p:cNvSpPr>
            <a:spLocks noGrp="1"/>
          </p:cNvSpPr>
          <p:nvPr>
            <p:ph type="title"/>
          </p:nvPr>
        </p:nvSpPr>
        <p:spPr>
          <a:xfrm>
            <a:off x="457200" y="0"/>
            <a:ext cx="8229600" cy="827088"/>
          </a:xfrm>
        </p:spPr>
        <p:txBody>
          <a:bodyPr/>
          <a:lstStyle/>
          <a:p>
            <a:r>
              <a:rPr lang="en-US" sz="3600"/>
              <a:t>Producer Surplus, Graphically</a:t>
            </a:r>
            <a:r>
              <a:rPr lang="en-US"/>
              <a:t>—</a:t>
            </a:r>
            <a:r>
              <a:rPr lang="en-US" sz="3600"/>
              <a:t>2 </a:t>
            </a:r>
          </a:p>
        </p:txBody>
      </p:sp>
      <p:pic>
        <p:nvPicPr>
          <p:cNvPr id="9" name="Picture 8" descr="The supply curve at 25 dollars per hour from the previous slide. The supply curve begins at 0 dollars and 0 quantity, the line goes up vertically to $10 and 0 quantity and then cuts right. The line continues right horizontally at $10 until a quantity of 1 and vertically up to a price of $20 and a quantity of 1. The supply curve then turns right horizontally again, going from to quantity 2 at a price of $20 and then goes up vertically to $25 while remaining at a quantity of 2. Lastly the supply curve goes right horizontally at a price of $25 and quantity of 2 to a quantity of 3 while remaining at the same price and finally the supply curve goes straight up off the graph. Overall the curve forms three steps. The graph shades in the area from quantities 0 to 1 and from $10 to $25 and labels it as Frank's producer surplus ($15) and also shades in the area from quantities 1 to 2 and price $20 to $25; this is labeled as Mitch's producer surplus ($5). "/>
          <p:cNvPicPr>
            <a:picLocks noChangeAspect="1"/>
          </p:cNvPicPr>
          <p:nvPr/>
        </p:nvPicPr>
        <p:blipFill>
          <a:blip r:embed="rId6">
            <a:clrChange>
              <a:clrFrom>
                <a:srgbClr val="FFFFFF"/>
              </a:clrFrom>
              <a:clrTo>
                <a:srgbClr val="FFFFFF">
                  <a:alpha val="0"/>
                </a:srgbClr>
              </a:clrTo>
            </a:clrChange>
          </a:blip>
          <a:stretch>
            <a:fillRect/>
          </a:stretch>
        </p:blipFill>
        <p:spPr>
          <a:xfrm>
            <a:off x="1389888" y="1109107"/>
            <a:ext cx="6364224" cy="5486400"/>
          </a:xfrm>
          <a:prstGeom prst="rect">
            <a:avLst/>
          </a:prstGeom>
        </p:spPr>
      </p:pic>
      <p:pic>
        <p:nvPicPr>
          <p:cNvPr id="13" name="Picture 12" descr=" "/>
          <p:cNvPicPr>
            <a:picLocks noChangeAspect="1"/>
          </p:cNvPicPr>
          <p:nvPr/>
        </p:nvPicPr>
        <p:blipFill>
          <a:blip r:embed="rId7">
            <a:clrChange>
              <a:clrFrom>
                <a:srgbClr val="FFFFFF"/>
              </a:clrFrom>
              <a:clrTo>
                <a:srgbClr val="FFFFFF">
                  <a:alpha val="0"/>
                </a:srgbClr>
              </a:clrTo>
            </a:clrChange>
          </a:blip>
          <a:stretch>
            <a:fillRect/>
          </a:stretch>
        </p:blipFill>
        <p:spPr>
          <a:xfrm>
            <a:off x="2989987" y="3831690"/>
            <a:ext cx="4425696" cy="1286256"/>
          </a:xfrm>
          <a:prstGeom prst="rect">
            <a:avLst/>
          </a:prstGeom>
        </p:spPr>
      </p:pic>
      <p:pic>
        <p:nvPicPr>
          <p:cNvPr id="16" name="Picture 15" descr=" "/>
          <p:cNvPicPr>
            <a:picLocks noChangeAspect="1"/>
          </p:cNvPicPr>
          <p:nvPr/>
        </p:nvPicPr>
        <p:blipFill>
          <a:blip r:embed="rId8">
            <a:clrChange>
              <a:clrFrom>
                <a:srgbClr val="FFFFFF"/>
              </a:clrFrom>
              <a:clrTo>
                <a:srgbClr val="FFFFFF">
                  <a:alpha val="0"/>
                </a:srgbClr>
              </a:clrTo>
            </a:clrChange>
          </a:blip>
          <a:stretch>
            <a:fillRect/>
          </a:stretch>
        </p:blipFill>
        <p:spPr>
          <a:xfrm>
            <a:off x="3654294" y="3127211"/>
            <a:ext cx="4059936" cy="138379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10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left)">
                                      <p:cBhvr>
                                        <p:cTn id="24"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457200" y="0"/>
            <a:ext cx="8229600" cy="1527175"/>
          </a:xfrm>
        </p:spPr>
        <p:txBody>
          <a:bodyPr/>
          <a:lstStyle/>
          <a:p>
            <a:r>
              <a:rPr lang="en-US" sz="4400">
                <a:latin typeface="Arial" pitchFamily="-107" charset="0"/>
                <a:cs typeface="Arial" pitchFamily="-107" charset="0"/>
              </a:rPr>
              <a:t>Practice What You Know</a:t>
            </a:r>
            <a:r>
              <a:rPr lang="en-US">
                <a:latin typeface="Arial" pitchFamily="-107" charset="0"/>
                <a:cs typeface="Arial" pitchFamily="-107" charset="0"/>
              </a:rPr>
              <a:t>—</a:t>
            </a:r>
            <a:r>
              <a:rPr lang="en-US" sz="4400">
                <a:latin typeface="Arial" pitchFamily="-107" charset="0"/>
                <a:cs typeface="Arial" pitchFamily="-107" charset="0"/>
              </a:rPr>
              <a:t>1 </a:t>
            </a:r>
          </a:p>
        </p:txBody>
      </p:sp>
      <p:sp>
        <p:nvSpPr>
          <p:cNvPr id="47107" name="Content Placeholder 2"/>
          <p:cNvSpPr>
            <a:spLocks noGrp="1"/>
          </p:cNvSpPr>
          <p:nvPr>
            <p:ph idx="1"/>
          </p:nvPr>
        </p:nvSpPr>
        <p:spPr>
          <a:xfrm>
            <a:off x="457200" y="1712913"/>
            <a:ext cx="8229600" cy="4895850"/>
          </a:xfrm>
        </p:spPr>
        <p:txBody>
          <a:bodyPr/>
          <a:lstStyle/>
          <a:p>
            <a:pPr eaLnBrk="1" hangingPunct="1"/>
            <a:r>
              <a:rPr lang="en-US" dirty="0">
                <a:latin typeface="Arial" pitchFamily="-107" charset="0"/>
                <a:cs typeface="Arial" pitchFamily="-107" charset="0"/>
              </a:rPr>
              <a:t>The height of the demand curve at any quantity can be thought of as the</a:t>
            </a:r>
          </a:p>
          <a:p>
            <a:pPr marL="971550" lvl="1" indent="-514350" eaLnBrk="1" hangingPunct="1">
              <a:buFont typeface="Calibri" pitchFamily="-107" charset="0"/>
              <a:buAutoNum type="alphaUcPeriod"/>
            </a:pPr>
            <a:r>
              <a:rPr lang="en-US" sz="3200" dirty="0">
                <a:latin typeface="Arial" pitchFamily="-107" charset="0"/>
                <a:cs typeface="Arial" pitchFamily="-107" charset="0"/>
              </a:rPr>
              <a:t>willingness to buy.</a:t>
            </a:r>
          </a:p>
          <a:p>
            <a:pPr marL="971550" lvl="1" indent="-514350" eaLnBrk="1" hangingPunct="1">
              <a:buFont typeface="Calibri" pitchFamily="-107" charset="0"/>
              <a:buAutoNum type="alphaUcPeriod"/>
            </a:pPr>
            <a:r>
              <a:rPr lang="en-US" sz="3200" dirty="0">
                <a:latin typeface="Arial" pitchFamily="-107" charset="0"/>
                <a:cs typeface="Arial" pitchFamily="-107" charset="0"/>
              </a:rPr>
              <a:t>willingness to sell.</a:t>
            </a:r>
          </a:p>
          <a:p>
            <a:pPr marL="971550" lvl="1" indent="-514350" eaLnBrk="1" hangingPunct="1">
              <a:buFont typeface="Calibri" pitchFamily="-107" charset="0"/>
              <a:buAutoNum type="alphaUcPeriod"/>
            </a:pPr>
            <a:r>
              <a:rPr lang="en-US" sz="3200" dirty="0">
                <a:latin typeface="Arial" pitchFamily="-107" charset="0"/>
                <a:cs typeface="Arial" pitchFamily="-107" charset="0"/>
              </a:rPr>
              <a:t>consumer surplus.</a:t>
            </a:r>
          </a:p>
          <a:p>
            <a:pPr marL="971550" lvl="1" indent="-514350" eaLnBrk="1" hangingPunct="1">
              <a:buFont typeface="Calibri" pitchFamily="-107" charset="0"/>
              <a:buAutoNum type="alphaUcPeriod"/>
            </a:pPr>
            <a:r>
              <a:rPr lang="en-US" sz="3200" dirty="0">
                <a:latin typeface="Arial" pitchFamily="-107" charset="0"/>
                <a:cs typeface="Arial" pitchFamily="-107" charset="0"/>
              </a:rPr>
              <a:t>producer surplus.</a:t>
            </a:r>
          </a:p>
          <a:p>
            <a:pPr>
              <a:buFontTx/>
              <a:buChar char="•"/>
            </a:pPr>
            <a:endParaRPr lang="en-US" dirty="0">
              <a:latin typeface="Arial" pitchFamily="-107" charset="0"/>
              <a:cs typeface="Arial" pitchFamily="-107" charset="0"/>
            </a:endParaRPr>
          </a:p>
        </p:txBody>
      </p:sp>
      <p:sp>
        <p:nvSpPr>
          <p:cNvPr id="4" name="Rectangle 3" descr="Correct answer: A, willingness to buy."/>
          <p:cNvSpPr>
            <a:spLocks noChangeArrowheads="1"/>
          </p:cNvSpPr>
          <p:nvPr/>
        </p:nvSpPr>
        <p:spPr bwMode="auto">
          <a:xfrm>
            <a:off x="769939" y="2843212"/>
            <a:ext cx="4276624" cy="513445"/>
          </a:xfrm>
          <a:prstGeom prst="rect">
            <a:avLst/>
          </a:prstGeom>
          <a:noFill/>
          <a:ln w="38100">
            <a:solidFill>
              <a:srgbClr val="008000"/>
            </a:solidFill>
            <a:miter lim="800000"/>
            <a:headEnd/>
            <a:tailEnd/>
          </a:ln>
          <a:effectLst>
            <a:outerShdw blurRad="40000" dist="23000" dir="5400000" rotWithShape="0">
              <a:srgbClr val="000000">
                <a:alpha val="34998"/>
              </a:srgbClr>
            </a:outerShdw>
          </a:effectLst>
        </p:spPr>
        <p:txBody>
          <a:bodyPr anchor="ctr">
            <a:prstTxWarp prst="textNoShape">
              <a:avLst/>
            </a:prstTxWarp>
          </a:bodyPr>
          <a:lstStyle>
            <a:lvl1pPr>
              <a:spcBef>
                <a:spcPct val="20000"/>
              </a:spcBef>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Helvetica Neue" charset="0"/>
                <a:ea typeface="Helvetica Neue" charset="0"/>
                <a:cs typeface="Helvetica Neue" charset="0"/>
              </a:defRPr>
            </a:lvl3pPr>
            <a:lvl4pPr marL="1600200" indent="-228600">
              <a:spcBef>
                <a:spcPct val="20000"/>
              </a:spcBef>
              <a:buFont typeface="Arial" panose="020B0604020202020204" pitchFamily="34" charset="0"/>
              <a:buChar char="–"/>
              <a:defRPr sz="2000">
                <a:solidFill>
                  <a:schemeClr val="tx1"/>
                </a:solidFill>
                <a:latin typeface="Helvetica Neue" charset="0"/>
                <a:ea typeface="Helvetica Neue" charset="0"/>
                <a:cs typeface="Helvetica Neue" charset="0"/>
              </a:defRPr>
            </a:lvl4pPr>
            <a:lvl5pPr marL="2057400" indent="-228600">
              <a:spcBef>
                <a:spcPct val="20000"/>
              </a:spcBef>
              <a:buFont typeface="Arial" panose="020B0604020202020204" pitchFamily="34" charset="0"/>
              <a:buChar char="»"/>
              <a:defRPr sz="2000">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Neue" charset="0"/>
                <a:ea typeface="Helvetica Neue" charset="0"/>
                <a:cs typeface="Helvetica Neue" charset="0"/>
              </a:defRPr>
            </a:lvl9pPr>
          </a:lstStyle>
          <a:p>
            <a:pPr algn="ctr" eaLnBrk="1" hangingPunct="1">
              <a:spcBef>
                <a:spcPct val="0"/>
              </a:spcBef>
              <a:defRPr/>
            </a:pPr>
            <a:endParaRPr lang="en-US" altLang="en-US" sz="1800">
              <a:solidFill>
                <a:srgbClr val="FFFFFF"/>
              </a:solidFill>
              <a:latin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457200" y="0"/>
            <a:ext cx="8229600" cy="1527175"/>
          </a:xfrm>
        </p:spPr>
        <p:txBody>
          <a:bodyPr/>
          <a:lstStyle/>
          <a:p>
            <a:r>
              <a:rPr lang="en-US" sz="4400">
                <a:latin typeface="Arial" pitchFamily="-107" charset="0"/>
                <a:cs typeface="Arial" pitchFamily="-107" charset="0"/>
              </a:rPr>
              <a:t>Practice What You Know</a:t>
            </a:r>
            <a:r>
              <a:rPr lang="en-US">
                <a:latin typeface="Arial" pitchFamily="-107" charset="0"/>
                <a:cs typeface="Arial" pitchFamily="-107" charset="0"/>
              </a:rPr>
              <a:t>—</a:t>
            </a:r>
            <a:r>
              <a:rPr lang="en-US" sz="4400">
                <a:latin typeface="Arial" pitchFamily="-107" charset="0"/>
                <a:cs typeface="Arial" pitchFamily="-107" charset="0"/>
              </a:rPr>
              <a:t>2 </a:t>
            </a:r>
          </a:p>
        </p:txBody>
      </p:sp>
      <p:sp>
        <p:nvSpPr>
          <p:cNvPr id="49155" name="Content Placeholder 2"/>
          <p:cNvSpPr>
            <a:spLocks noGrp="1"/>
          </p:cNvSpPr>
          <p:nvPr>
            <p:ph idx="1"/>
          </p:nvPr>
        </p:nvSpPr>
        <p:spPr>
          <a:xfrm>
            <a:off x="457200" y="1712913"/>
            <a:ext cx="8399463" cy="4895850"/>
          </a:xfrm>
        </p:spPr>
        <p:txBody>
          <a:bodyPr/>
          <a:lstStyle/>
          <a:p>
            <a:pPr eaLnBrk="1" hangingPunct="1"/>
            <a:r>
              <a:rPr lang="en-US" dirty="0">
                <a:latin typeface="Arial" pitchFamily="-107" charset="0"/>
                <a:cs typeface="Arial" pitchFamily="-107" charset="0"/>
              </a:rPr>
              <a:t>The difference between the price the good was sold at and the minimum price the firm would have accepted for the good is called</a:t>
            </a:r>
          </a:p>
          <a:p>
            <a:pPr marL="971550" lvl="1" indent="-514350" eaLnBrk="1" hangingPunct="1">
              <a:buFont typeface="Calibri" pitchFamily="-107" charset="0"/>
              <a:buAutoNum type="alphaUcPeriod"/>
            </a:pPr>
            <a:r>
              <a:rPr lang="en-US" sz="3200" dirty="0">
                <a:latin typeface="Arial" pitchFamily="-107" charset="0"/>
                <a:cs typeface="Arial" pitchFamily="-107" charset="0"/>
              </a:rPr>
              <a:t>willingness to sell.</a:t>
            </a:r>
          </a:p>
          <a:p>
            <a:pPr marL="971550" lvl="1" indent="-514350" eaLnBrk="1" hangingPunct="1">
              <a:buFont typeface="Calibri" pitchFamily="-107" charset="0"/>
              <a:buAutoNum type="alphaUcPeriod"/>
            </a:pPr>
            <a:r>
              <a:rPr lang="en-US" sz="3200" dirty="0">
                <a:latin typeface="Arial" pitchFamily="-107" charset="0"/>
                <a:cs typeface="Arial" pitchFamily="-107" charset="0"/>
              </a:rPr>
              <a:t>product markup.</a:t>
            </a:r>
          </a:p>
          <a:p>
            <a:pPr marL="971550" lvl="1" indent="-514350" eaLnBrk="1" hangingPunct="1">
              <a:buFont typeface="Calibri" pitchFamily="-107" charset="0"/>
              <a:buAutoNum type="alphaUcPeriod"/>
            </a:pPr>
            <a:r>
              <a:rPr lang="en-US" sz="3200" dirty="0">
                <a:latin typeface="Arial" pitchFamily="-107" charset="0"/>
                <a:cs typeface="Arial" pitchFamily="-107" charset="0"/>
              </a:rPr>
              <a:t>producer surplus.</a:t>
            </a:r>
          </a:p>
          <a:p>
            <a:pPr marL="971550" lvl="1" indent="-514350" eaLnBrk="1" hangingPunct="1">
              <a:buFont typeface="Calibri" pitchFamily="-107" charset="0"/>
              <a:buAutoNum type="alphaUcPeriod"/>
            </a:pPr>
            <a:r>
              <a:rPr lang="en-US" sz="3200" dirty="0">
                <a:latin typeface="Arial" pitchFamily="-107" charset="0"/>
                <a:cs typeface="Arial" pitchFamily="-107" charset="0"/>
              </a:rPr>
              <a:t>price-cost margin.</a:t>
            </a:r>
          </a:p>
          <a:p>
            <a:pPr>
              <a:buFontTx/>
              <a:buChar char="•"/>
            </a:pPr>
            <a:endParaRPr lang="en-US" dirty="0">
              <a:latin typeface="Arial" pitchFamily="-107" charset="0"/>
              <a:cs typeface="Arial" pitchFamily="-107" charset="0"/>
            </a:endParaRPr>
          </a:p>
        </p:txBody>
      </p:sp>
      <p:sp>
        <p:nvSpPr>
          <p:cNvPr id="4" name="Rectangle 3" descr="Correct answer: C, producer surplus."/>
          <p:cNvSpPr>
            <a:spLocks noChangeArrowheads="1"/>
          </p:cNvSpPr>
          <p:nvPr/>
        </p:nvSpPr>
        <p:spPr bwMode="auto">
          <a:xfrm>
            <a:off x="769939" y="4500563"/>
            <a:ext cx="4079854" cy="534424"/>
          </a:xfrm>
          <a:prstGeom prst="rect">
            <a:avLst/>
          </a:prstGeom>
          <a:noFill/>
          <a:ln w="38100">
            <a:solidFill>
              <a:srgbClr val="008000"/>
            </a:solidFill>
            <a:miter lim="800000"/>
            <a:headEnd/>
            <a:tailEnd/>
          </a:ln>
          <a:effectLst>
            <a:outerShdw blurRad="40000" dist="23000" dir="5400000" rotWithShape="0">
              <a:srgbClr val="000000">
                <a:alpha val="34998"/>
              </a:srgbClr>
            </a:outerShdw>
          </a:effectLst>
        </p:spPr>
        <p:txBody>
          <a:bodyPr anchor="ctr">
            <a:prstTxWarp prst="textNoShape">
              <a:avLst/>
            </a:prstTxWarp>
          </a:bodyPr>
          <a:lstStyle>
            <a:lvl1pPr>
              <a:spcBef>
                <a:spcPct val="20000"/>
              </a:spcBef>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Helvetica Neue" charset="0"/>
                <a:ea typeface="Helvetica Neue" charset="0"/>
                <a:cs typeface="Helvetica Neue" charset="0"/>
              </a:defRPr>
            </a:lvl3pPr>
            <a:lvl4pPr marL="1600200" indent="-228600">
              <a:spcBef>
                <a:spcPct val="20000"/>
              </a:spcBef>
              <a:buFont typeface="Arial" panose="020B0604020202020204" pitchFamily="34" charset="0"/>
              <a:buChar char="–"/>
              <a:defRPr sz="2000">
                <a:solidFill>
                  <a:schemeClr val="tx1"/>
                </a:solidFill>
                <a:latin typeface="Helvetica Neue" charset="0"/>
                <a:ea typeface="Helvetica Neue" charset="0"/>
                <a:cs typeface="Helvetica Neue" charset="0"/>
              </a:defRPr>
            </a:lvl4pPr>
            <a:lvl5pPr marL="2057400" indent="-228600">
              <a:spcBef>
                <a:spcPct val="20000"/>
              </a:spcBef>
              <a:buFont typeface="Arial" panose="020B0604020202020204" pitchFamily="34" charset="0"/>
              <a:buChar char="»"/>
              <a:defRPr sz="2000">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Neue" charset="0"/>
                <a:ea typeface="Helvetica Neue" charset="0"/>
                <a:cs typeface="Helvetica Neue" charset="0"/>
              </a:defRPr>
            </a:lvl9pPr>
          </a:lstStyle>
          <a:p>
            <a:pPr algn="ctr" eaLnBrk="1" hangingPunct="1">
              <a:spcBef>
                <a:spcPct val="0"/>
              </a:spcBef>
              <a:defRPr/>
            </a:pPr>
            <a:endParaRPr lang="en-US" altLang="en-US" sz="1800">
              <a:solidFill>
                <a:srgbClr val="FFFFFF"/>
              </a:solidFill>
              <a:latin typeface="Calibri" panose="020F0502020204030204" pitchFamily="34" charset="0"/>
            </a:endParaRPr>
          </a:p>
        </p:txBody>
      </p:sp>
      <p:sp>
        <p:nvSpPr>
          <p:cNvPr id="5" name="Rectangle 4" descr="Correct answer: C, producer surplus"/>
          <p:cNvSpPr>
            <a:spLocks noChangeArrowheads="1"/>
          </p:cNvSpPr>
          <p:nvPr/>
        </p:nvSpPr>
        <p:spPr bwMode="auto">
          <a:xfrm>
            <a:off x="769939" y="4525963"/>
            <a:ext cx="4079854" cy="534424"/>
          </a:xfrm>
          <a:prstGeom prst="rect">
            <a:avLst/>
          </a:prstGeom>
          <a:noFill/>
          <a:ln w="38100">
            <a:solidFill>
              <a:srgbClr val="008000"/>
            </a:solidFill>
            <a:miter lim="800000"/>
            <a:headEnd/>
            <a:tailEnd/>
          </a:ln>
          <a:effectLst>
            <a:outerShdw blurRad="40000" dist="23000" dir="5400000" rotWithShape="0">
              <a:srgbClr val="000000">
                <a:alpha val="34998"/>
              </a:srgbClr>
            </a:outerShdw>
          </a:effectLst>
        </p:spPr>
        <p:txBody>
          <a:bodyPr anchor="ctr">
            <a:prstTxWarp prst="textNoShape">
              <a:avLst/>
            </a:prstTxWarp>
          </a:bodyPr>
          <a:lstStyle>
            <a:lvl1pPr>
              <a:spcBef>
                <a:spcPct val="20000"/>
              </a:spcBef>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Helvetica Neue" charset="0"/>
                <a:ea typeface="Helvetica Neue" charset="0"/>
                <a:cs typeface="Helvetica Neue" charset="0"/>
              </a:defRPr>
            </a:lvl3pPr>
            <a:lvl4pPr marL="1600200" indent="-228600">
              <a:spcBef>
                <a:spcPct val="20000"/>
              </a:spcBef>
              <a:buFont typeface="Arial" panose="020B0604020202020204" pitchFamily="34" charset="0"/>
              <a:buChar char="–"/>
              <a:defRPr sz="2000">
                <a:solidFill>
                  <a:schemeClr val="tx1"/>
                </a:solidFill>
                <a:latin typeface="Helvetica Neue" charset="0"/>
                <a:ea typeface="Helvetica Neue" charset="0"/>
                <a:cs typeface="Helvetica Neue" charset="0"/>
              </a:defRPr>
            </a:lvl4pPr>
            <a:lvl5pPr marL="2057400" indent="-228600">
              <a:spcBef>
                <a:spcPct val="20000"/>
              </a:spcBef>
              <a:buFont typeface="Arial" panose="020B0604020202020204" pitchFamily="34" charset="0"/>
              <a:buChar char="»"/>
              <a:defRPr sz="2000">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Neue" charset="0"/>
                <a:ea typeface="Helvetica Neue" charset="0"/>
                <a:cs typeface="Helvetica Neue" charset="0"/>
              </a:defRPr>
            </a:lvl9pPr>
          </a:lstStyle>
          <a:p>
            <a:pPr algn="ctr" eaLnBrk="1" hangingPunct="1">
              <a:spcBef>
                <a:spcPct val="0"/>
              </a:spcBef>
              <a:defRPr/>
            </a:pPr>
            <a:endParaRPr lang="en-US" altLang="en-US" sz="1800">
              <a:solidFill>
                <a:srgbClr val="FFFFFF"/>
              </a:solidFill>
              <a:latin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smtClean="0"/>
              <a:t>Previously</a:t>
            </a:r>
            <a:endParaRPr lang="en-US"/>
          </a:p>
        </p:txBody>
      </p:sp>
      <p:sp>
        <p:nvSpPr>
          <p:cNvPr id="8195" name="Content Placeholder 2"/>
          <p:cNvSpPr>
            <a:spLocks noGrp="1"/>
          </p:cNvSpPr>
          <p:nvPr>
            <p:ph idx="1"/>
          </p:nvPr>
        </p:nvSpPr>
        <p:spPr/>
        <p:txBody>
          <a:bodyPr/>
          <a:lstStyle/>
          <a:p>
            <a:r>
              <a:rPr lang="en-US" dirty="0" smtClean="0"/>
              <a:t>Different elasticity measures:</a:t>
            </a:r>
          </a:p>
          <a:p>
            <a:pPr lvl="1"/>
            <a:r>
              <a:rPr lang="en-US" dirty="0" smtClean="0"/>
              <a:t>Price elasticity of demand</a:t>
            </a:r>
          </a:p>
          <a:p>
            <a:pPr lvl="1"/>
            <a:r>
              <a:rPr lang="en-US" dirty="0" smtClean="0"/>
              <a:t>Income elasticity of demand</a:t>
            </a:r>
          </a:p>
          <a:p>
            <a:pPr lvl="1"/>
            <a:r>
              <a:rPr lang="en-US" dirty="0" smtClean="0"/>
              <a:t>Cross-price elasticity of demand</a:t>
            </a:r>
          </a:p>
          <a:p>
            <a:pPr lvl="1"/>
            <a:r>
              <a:rPr lang="en-US" dirty="0" smtClean="0"/>
              <a:t>Price elasticity of supply</a:t>
            </a:r>
          </a:p>
          <a:p>
            <a:endParaRPr lang="en-US" dirty="0" smtClean="0"/>
          </a:p>
          <a:p>
            <a:r>
              <a:rPr lang="en-US" dirty="0" smtClean="0"/>
              <a:t>Adding elasticity to our demand-supply models provides additional insight.</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457200" y="0"/>
            <a:ext cx="8229600" cy="1527175"/>
          </a:xfrm>
        </p:spPr>
        <p:txBody>
          <a:bodyPr/>
          <a:lstStyle/>
          <a:p>
            <a:r>
              <a:rPr lang="en-US" sz="3800">
                <a:latin typeface="Arial" pitchFamily="-107" charset="0"/>
                <a:cs typeface="Arial" pitchFamily="-107" charset="0"/>
              </a:rPr>
              <a:t>Economics in </a:t>
            </a:r>
            <a:r>
              <a:rPr lang="en-US" sz="3800" i="1">
                <a:latin typeface="Arial" pitchFamily="-107" charset="0"/>
                <a:cs typeface="Arial" pitchFamily="-107" charset="0"/>
              </a:rPr>
              <a:t>The Bourne Identity</a:t>
            </a:r>
            <a:endParaRPr lang="en-US" sz="3800">
              <a:latin typeface="Arial" pitchFamily="-107" charset="0"/>
              <a:cs typeface="Arial" pitchFamily="-107" charset="0"/>
            </a:endParaRPr>
          </a:p>
        </p:txBody>
      </p:sp>
      <p:sp>
        <p:nvSpPr>
          <p:cNvPr id="51203" name="Content Placeholder 2"/>
          <p:cNvSpPr>
            <a:spLocks noGrp="1"/>
          </p:cNvSpPr>
          <p:nvPr>
            <p:ph idx="1"/>
          </p:nvPr>
        </p:nvSpPr>
        <p:spPr>
          <a:xfrm>
            <a:off x="457200" y="1712913"/>
            <a:ext cx="8229600" cy="4895850"/>
          </a:xfrm>
        </p:spPr>
        <p:txBody>
          <a:bodyPr/>
          <a:lstStyle/>
          <a:p>
            <a:pPr>
              <a:buFontTx/>
              <a:buChar char="•"/>
            </a:pPr>
            <a:r>
              <a:rPr lang="en-US">
                <a:latin typeface="Arial" pitchFamily="-107" charset="0"/>
                <a:cs typeface="Arial" pitchFamily="-107" charset="0"/>
              </a:rPr>
              <a:t>How much money would you want for driving a stranger to Paris?</a:t>
            </a:r>
          </a:p>
        </p:txBody>
      </p:sp>
      <p:pic>
        <p:nvPicPr>
          <p:cNvPr id="51204" name="Picture 4" descr="Tip #165: Trade in The Bourne Identity">
            <a:hlinkClick r:id="rId3"/>
          </p:cNvPr>
          <p:cNvPicPr>
            <a:picLocks noChangeAspect="1"/>
          </p:cNvPicPr>
          <p:nvPr/>
        </p:nvPicPr>
        <p:blipFill>
          <a:blip r:embed="rId4"/>
          <a:srcRect l="20306" t="18303" r="22078" b="25455"/>
          <a:stretch>
            <a:fillRect/>
          </a:stretch>
        </p:blipFill>
        <p:spPr bwMode="auto">
          <a:xfrm>
            <a:off x="3797300" y="3424238"/>
            <a:ext cx="1549400" cy="147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Economics in </a:t>
            </a:r>
            <a:r>
              <a:rPr lang="en-US" i="1">
                <a:latin typeface="Arial" pitchFamily="-107" charset="0"/>
                <a:cs typeface="Arial" pitchFamily="-107" charset="0"/>
              </a:rPr>
              <a:t>Just Go With It</a:t>
            </a:r>
          </a:p>
        </p:txBody>
      </p:sp>
      <p:sp>
        <p:nvSpPr>
          <p:cNvPr id="53251" name="Content Placeholder 2"/>
          <p:cNvSpPr>
            <a:spLocks noGrp="1"/>
          </p:cNvSpPr>
          <p:nvPr>
            <p:ph idx="1"/>
          </p:nvPr>
        </p:nvSpPr>
        <p:spPr>
          <a:xfrm>
            <a:off x="457200" y="1712913"/>
            <a:ext cx="8229600" cy="2351087"/>
          </a:xfrm>
        </p:spPr>
        <p:txBody>
          <a:bodyPr/>
          <a:lstStyle/>
          <a:p>
            <a:pPr>
              <a:buFont typeface="Arial" pitchFamily="-107" charset="0"/>
              <a:buChar char="•"/>
            </a:pPr>
            <a:r>
              <a:rPr lang="en-US">
                <a:latin typeface="Arial" pitchFamily="-107" charset="0"/>
                <a:cs typeface="Arial" pitchFamily="-107" charset="0"/>
              </a:rPr>
              <a:t>How much would you want to be paid to pretend you are someone’s daughter or son?</a:t>
            </a:r>
          </a:p>
        </p:txBody>
      </p:sp>
      <p:pic>
        <p:nvPicPr>
          <p:cNvPr id="53252" name="Picture 4" descr="Tip #166: Gains from Trade in Just Go with It">
            <a:hlinkClick r:id="rId3"/>
          </p:cNvPr>
          <p:cNvPicPr>
            <a:picLocks noChangeAspect="1"/>
          </p:cNvPicPr>
          <p:nvPr/>
        </p:nvPicPr>
        <p:blipFill>
          <a:blip r:embed="rId4"/>
          <a:srcRect l="20306" t="18303" r="22078" b="25455"/>
          <a:stretch>
            <a:fillRect/>
          </a:stretch>
        </p:blipFill>
        <p:spPr bwMode="auto">
          <a:xfrm>
            <a:off x="3797300" y="3513138"/>
            <a:ext cx="1549400" cy="147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en-US" smtClean="0"/>
              <a:t>When Is a Market Efficient?</a:t>
            </a:r>
            <a:endParaRPr lang="en-US"/>
          </a:p>
        </p:txBody>
      </p:sp>
      <p:sp>
        <p:nvSpPr>
          <p:cNvPr id="22531" name="Content Placeholder 2"/>
          <p:cNvSpPr>
            <a:spLocks noGrp="1"/>
          </p:cNvSpPr>
          <p:nvPr>
            <p:ph idx="1"/>
          </p:nvPr>
        </p:nvSpPr>
        <p:spPr/>
        <p:txBody>
          <a:bodyPr/>
          <a:lstStyle/>
          <a:p>
            <a:r>
              <a:rPr lang="en-US" dirty="0" smtClean="0"/>
              <a:t>How do economists measure social welfare?</a:t>
            </a:r>
          </a:p>
          <a:p>
            <a:pPr lvl="1"/>
            <a:r>
              <a:rPr lang="en-US" dirty="0" smtClean="0"/>
              <a:t>Total surplus = CS + PS</a:t>
            </a:r>
          </a:p>
          <a:p>
            <a:pPr lvl="1"/>
            <a:r>
              <a:rPr lang="en-US" dirty="0" smtClean="0"/>
              <a:t>CS and PS represents the gains from participating in the market.</a:t>
            </a:r>
          </a:p>
          <a:p>
            <a:pPr lvl="1"/>
            <a:r>
              <a:rPr lang="en-US" dirty="0" smtClean="0"/>
              <a:t>Want to show how total surplus is maximized in markets without government intervention</a:t>
            </a:r>
          </a:p>
          <a:p>
            <a:pPr lvl="1"/>
            <a:r>
              <a:rPr lang="en-US" dirty="0" smtClean="0"/>
              <a:t>An outcome is efficient when an allocation of resources maximizes total surplus.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31">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53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531">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53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descr=" "/>
          <p:cNvPicPr>
            <a:picLocks noChangeAspect="1"/>
          </p:cNvPicPr>
          <p:nvPr/>
        </p:nvPicPr>
        <p:blipFill>
          <a:blip r:embed="rId3">
            <a:clrChange>
              <a:clrFrom>
                <a:srgbClr val="FFFFFF"/>
              </a:clrFrom>
              <a:clrTo>
                <a:srgbClr val="FFFFFF">
                  <a:alpha val="0"/>
                </a:srgbClr>
              </a:clrTo>
            </a:clrChange>
          </a:blip>
          <a:stretch>
            <a:fillRect/>
          </a:stretch>
        </p:blipFill>
        <p:spPr>
          <a:xfrm>
            <a:off x="1866748" y="3409518"/>
            <a:ext cx="2804160" cy="1981200"/>
          </a:xfrm>
          <a:prstGeom prst="rect">
            <a:avLst/>
          </a:prstGeom>
        </p:spPr>
      </p:pic>
      <p:pic>
        <p:nvPicPr>
          <p:cNvPr id="24" name="Picture 23" descr=" "/>
          <p:cNvPicPr>
            <a:picLocks noChangeAspect="1"/>
          </p:cNvPicPr>
          <p:nvPr/>
        </p:nvPicPr>
        <p:blipFill>
          <a:blip r:embed="rId4">
            <a:clrChange>
              <a:clrFrom>
                <a:srgbClr val="FFFFFF"/>
              </a:clrFrom>
              <a:clrTo>
                <a:srgbClr val="FFFFFF">
                  <a:alpha val="0"/>
                </a:srgbClr>
              </a:clrTo>
            </a:clrChange>
          </a:blip>
          <a:stretch>
            <a:fillRect/>
          </a:stretch>
        </p:blipFill>
        <p:spPr>
          <a:xfrm>
            <a:off x="1902479" y="1230004"/>
            <a:ext cx="2749296" cy="2206752"/>
          </a:xfrm>
          <a:prstGeom prst="rect">
            <a:avLst/>
          </a:prstGeom>
        </p:spPr>
      </p:pic>
      <p:pic>
        <p:nvPicPr>
          <p:cNvPr id="21" name="Picture 20" descr=" "/>
          <p:cNvPicPr>
            <a:picLocks noChangeAspect="1"/>
          </p:cNvPicPr>
          <p:nvPr/>
        </p:nvPicPr>
        <p:blipFill>
          <a:blip r:embed="rId5">
            <a:clrChange>
              <a:clrFrom>
                <a:srgbClr val="FFFFFF"/>
              </a:clrFrom>
              <a:clrTo>
                <a:srgbClr val="FFFFFF">
                  <a:alpha val="0"/>
                </a:srgbClr>
              </a:clrTo>
            </a:clrChange>
          </a:blip>
          <a:stretch>
            <a:fillRect/>
          </a:stretch>
        </p:blipFill>
        <p:spPr>
          <a:xfrm>
            <a:off x="1902479" y="3430112"/>
            <a:ext cx="2749296" cy="2554224"/>
          </a:xfrm>
          <a:prstGeom prst="rect">
            <a:avLst/>
          </a:prstGeom>
        </p:spPr>
      </p:pic>
      <p:sp>
        <p:nvSpPr>
          <p:cNvPr id="57352" name="Title 8"/>
          <p:cNvSpPr>
            <a:spLocks noGrp="1"/>
          </p:cNvSpPr>
          <p:nvPr>
            <p:ph type="title"/>
          </p:nvPr>
        </p:nvSpPr>
        <p:spPr>
          <a:xfrm>
            <a:off x="457200" y="-177800"/>
            <a:ext cx="8229600" cy="1143000"/>
          </a:xfrm>
        </p:spPr>
        <p:txBody>
          <a:bodyPr/>
          <a:lstStyle/>
          <a:p>
            <a:r>
              <a:rPr lang="en-US" sz="4000"/>
              <a:t>CS and PS for a Slice of Pie</a:t>
            </a:r>
            <a:r>
              <a:rPr lang="en-US"/>
              <a:t>—</a:t>
            </a:r>
            <a:r>
              <a:rPr lang="en-US" sz="4000"/>
              <a:t>1 </a:t>
            </a:r>
          </a:p>
        </p:txBody>
      </p:sp>
      <p:pic>
        <p:nvPicPr>
          <p:cNvPr id="15" name="Picture 14" descr=" "/>
          <p:cNvPicPr>
            <a:picLocks noChangeAspect="1"/>
          </p:cNvPicPr>
          <p:nvPr/>
        </p:nvPicPr>
        <p:blipFill>
          <a:blip r:embed="rId6">
            <a:clrChange>
              <a:clrFrom>
                <a:srgbClr val="FFFFFF"/>
              </a:clrFrom>
              <a:clrTo>
                <a:srgbClr val="FFFFFF">
                  <a:alpha val="0"/>
                </a:srgbClr>
              </a:clrTo>
            </a:clrChange>
          </a:blip>
          <a:stretch>
            <a:fillRect/>
          </a:stretch>
        </p:blipFill>
        <p:spPr>
          <a:xfrm>
            <a:off x="710215" y="1508585"/>
            <a:ext cx="4303776" cy="4803648"/>
          </a:xfrm>
          <a:prstGeom prst="rect">
            <a:avLst/>
          </a:prstGeom>
        </p:spPr>
      </p:pic>
      <p:pic>
        <p:nvPicPr>
          <p:cNvPr id="17" name="Picture 16" descr=" "/>
          <p:cNvPicPr>
            <a:picLocks noChangeAspect="1"/>
          </p:cNvPicPr>
          <p:nvPr/>
        </p:nvPicPr>
        <p:blipFill>
          <a:blip r:embed="rId7">
            <a:clrChange>
              <a:clrFrom>
                <a:srgbClr val="FFFFFF"/>
              </a:clrFrom>
              <a:clrTo>
                <a:srgbClr val="FFFFFF">
                  <a:alpha val="0"/>
                </a:srgbClr>
              </a:clrTo>
            </a:clrChange>
          </a:blip>
          <a:stretch>
            <a:fillRect/>
          </a:stretch>
        </p:blipFill>
        <p:spPr>
          <a:xfrm>
            <a:off x="1886307" y="1542477"/>
            <a:ext cx="5919216" cy="3889248"/>
          </a:xfrm>
          <a:prstGeom prst="rect">
            <a:avLst/>
          </a:prstGeom>
        </p:spPr>
      </p:pic>
      <p:pic>
        <p:nvPicPr>
          <p:cNvPr id="19" name="Picture 18" descr=" "/>
          <p:cNvPicPr>
            <a:picLocks noChangeAspect="1"/>
          </p:cNvPicPr>
          <p:nvPr/>
        </p:nvPicPr>
        <p:blipFill>
          <a:blip r:embed="rId8">
            <a:clrChange>
              <a:clrFrom>
                <a:srgbClr val="FFFFFF"/>
              </a:clrFrom>
              <a:clrTo>
                <a:srgbClr val="FFFFFF">
                  <a:alpha val="0"/>
                </a:srgbClr>
              </a:clrTo>
            </a:clrChange>
          </a:blip>
          <a:stretch>
            <a:fillRect/>
          </a:stretch>
        </p:blipFill>
        <p:spPr>
          <a:xfrm>
            <a:off x="1880403" y="1226794"/>
            <a:ext cx="6047232" cy="4255008"/>
          </a:xfrm>
          <a:prstGeom prst="rect">
            <a:avLst/>
          </a:prstGeom>
        </p:spPr>
      </p:pic>
      <p:pic>
        <p:nvPicPr>
          <p:cNvPr id="20" name="Picture 19" descr=" "/>
          <p:cNvPicPr>
            <a:picLocks noChangeAspect="1"/>
          </p:cNvPicPr>
          <p:nvPr/>
        </p:nvPicPr>
        <p:blipFill>
          <a:blip r:embed="rId9">
            <a:clrChange>
              <a:clrFrom>
                <a:srgbClr val="FFFFFF"/>
              </a:clrFrom>
              <a:clrTo>
                <a:srgbClr val="FFFFFF">
                  <a:alpha val="0"/>
                </a:srgbClr>
              </a:clrTo>
            </a:clrChange>
          </a:blip>
          <a:stretch>
            <a:fillRect/>
          </a:stretch>
        </p:blipFill>
        <p:spPr>
          <a:xfrm>
            <a:off x="4571348" y="3139578"/>
            <a:ext cx="134112" cy="396240"/>
          </a:xfrm>
          <a:prstGeom prst="rect">
            <a:avLst/>
          </a:prstGeom>
        </p:spPr>
      </p:pic>
      <p:pic>
        <p:nvPicPr>
          <p:cNvPr id="22" name="Picture 21" descr=" "/>
          <p:cNvPicPr>
            <a:picLocks noChangeAspect="1"/>
          </p:cNvPicPr>
          <p:nvPr/>
        </p:nvPicPr>
        <p:blipFill>
          <a:blip r:embed="rId10">
            <a:clrChange>
              <a:clrFrom>
                <a:srgbClr val="FFFFFF"/>
              </a:clrFrom>
              <a:clrTo>
                <a:srgbClr val="FFFFFF">
                  <a:alpha val="0"/>
                </a:srgbClr>
              </a:clrTo>
            </a:clrChange>
          </a:blip>
          <a:stretch>
            <a:fillRect/>
          </a:stretch>
        </p:blipFill>
        <p:spPr>
          <a:xfrm>
            <a:off x="1899363" y="1346229"/>
            <a:ext cx="597408" cy="347472"/>
          </a:xfrm>
          <a:prstGeom prst="rect">
            <a:avLst/>
          </a:prstGeom>
        </p:spPr>
      </p:pic>
      <p:pic>
        <p:nvPicPr>
          <p:cNvPr id="23" name="Picture 22" descr=" "/>
          <p:cNvPicPr>
            <a:picLocks noChangeAspect="1"/>
          </p:cNvPicPr>
          <p:nvPr/>
        </p:nvPicPr>
        <p:blipFill>
          <a:blip r:embed="rId11">
            <a:clrChange>
              <a:clrFrom>
                <a:srgbClr val="FFFFFF"/>
              </a:clrFrom>
              <a:clrTo>
                <a:srgbClr val="FFFFFF">
                  <a:alpha val="0"/>
                </a:srgbClr>
              </a:clrTo>
            </a:clrChange>
          </a:blip>
          <a:stretch>
            <a:fillRect/>
          </a:stretch>
        </p:blipFill>
        <p:spPr>
          <a:xfrm>
            <a:off x="1898284" y="2540091"/>
            <a:ext cx="2060448" cy="316992"/>
          </a:xfrm>
          <a:prstGeom prst="rect">
            <a:avLst/>
          </a:prstGeom>
        </p:spPr>
      </p:pic>
      <p:pic>
        <p:nvPicPr>
          <p:cNvPr id="25" name="Picture 24" descr=" "/>
          <p:cNvPicPr>
            <a:picLocks noChangeAspect="1"/>
          </p:cNvPicPr>
          <p:nvPr/>
        </p:nvPicPr>
        <p:blipFill>
          <a:blip r:embed="rId12">
            <a:clrChange>
              <a:clrFrom>
                <a:srgbClr val="FFFFFF"/>
              </a:clrFrom>
              <a:clrTo>
                <a:srgbClr val="FFFFFF">
                  <a:alpha val="0"/>
                </a:srgbClr>
              </a:clrTo>
            </a:clrChange>
          </a:blip>
          <a:stretch>
            <a:fillRect/>
          </a:stretch>
        </p:blipFill>
        <p:spPr>
          <a:xfrm>
            <a:off x="2297538" y="1696260"/>
            <a:ext cx="182880" cy="1755648"/>
          </a:xfrm>
          <a:prstGeom prst="rect">
            <a:avLst/>
          </a:prstGeom>
        </p:spPr>
      </p:pic>
      <p:pic>
        <p:nvPicPr>
          <p:cNvPr id="26" name="Picture 25" descr=" "/>
          <p:cNvPicPr>
            <a:picLocks noChangeAspect="1"/>
          </p:cNvPicPr>
          <p:nvPr/>
        </p:nvPicPr>
        <p:blipFill>
          <a:blip r:embed="rId13">
            <a:clrChange>
              <a:clrFrom>
                <a:srgbClr val="FFFFFF"/>
              </a:clrFrom>
              <a:clrTo>
                <a:srgbClr val="FFFFFF">
                  <a:alpha val="0"/>
                </a:srgbClr>
              </a:clrTo>
            </a:clrChange>
          </a:blip>
          <a:stretch>
            <a:fillRect/>
          </a:stretch>
        </p:blipFill>
        <p:spPr>
          <a:xfrm>
            <a:off x="3722171" y="2856391"/>
            <a:ext cx="188976" cy="597408"/>
          </a:xfrm>
          <a:prstGeom prst="rect">
            <a:avLst/>
          </a:prstGeom>
        </p:spPr>
      </p:pic>
      <p:pic>
        <p:nvPicPr>
          <p:cNvPr id="27" name="Picture 26" descr=" "/>
          <p:cNvPicPr>
            <a:picLocks noChangeAspect="1"/>
          </p:cNvPicPr>
          <p:nvPr/>
        </p:nvPicPr>
        <p:blipFill>
          <a:blip r:embed="rId14">
            <a:clrChange>
              <a:clrFrom>
                <a:srgbClr val="FFFFFF"/>
              </a:clrFrom>
              <a:clrTo>
                <a:srgbClr val="FFFFFF">
                  <a:alpha val="0"/>
                </a:srgbClr>
              </a:clrTo>
            </a:clrChange>
          </a:blip>
          <a:stretch>
            <a:fillRect/>
          </a:stretch>
        </p:blipFill>
        <p:spPr>
          <a:xfrm>
            <a:off x="1904458" y="4359511"/>
            <a:ext cx="1566672" cy="280416"/>
          </a:xfrm>
          <a:prstGeom prst="rect">
            <a:avLst/>
          </a:prstGeom>
        </p:spPr>
      </p:pic>
      <p:pic>
        <p:nvPicPr>
          <p:cNvPr id="29" name="Picture 28" descr=" "/>
          <p:cNvPicPr>
            <a:picLocks noChangeAspect="1"/>
          </p:cNvPicPr>
          <p:nvPr/>
        </p:nvPicPr>
        <p:blipFill>
          <a:blip r:embed="rId15">
            <a:clrChange>
              <a:clrFrom>
                <a:srgbClr val="FFFFFF"/>
              </a:clrFrom>
              <a:clrTo>
                <a:srgbClr val="FFFFFF">
                  <a:alpha val="0"/>
                </a:srgbClr>
              </a:clrTo>
            </a:clrChange>
          </a:blip>
          <a:stretch>
            <a:fillRect/>
          </a:stretch>
        </p:blipFill>
        <p:spPr>
          <a:xfrm>
            <a:off x="3193988" y="3448801"/>
            <a:ext cx="182880" cy="890016"/>
          </a:xfrm>
          <a:prstGeom prst="rect">
            <a:avLst/>
          </a:prstGeom>
        </p:spPr>
      </p:pic>
      <p:pic>
        <p:nvPicPr>
          <p:cNvPr id="14" name="Picture 13" descr="A supply-demand graph titled Consumer and Producer Surplus for Coconut Cream Pie. Price per slice is plotted on the Y-axis and Quantity in millions of slices of coconut cream pie is plotted on the X-axis. The Supply curve is positively sloping up and the demand curve is negatively sloping down. The two curves intersect at an equilibrium quantity (QE) of 6 and an equilibrium price (PE) of $4.00; a set horizontal and vertical dashed lines connect the equilibrium points on the X-axis and the Y-axis to the equilibrium point. The triangle formed to the left of the equilibrium, below the demand curve and above the supply curve is shaded in. The area above the equilibrium price is shaded as the consumer surplus and the area below the equilibrium price is shaded in as the producer surplus.  There are two arrows in the consumer surplus, each goes from the horizontal dashed line at the equilibrium price up to a certain points A and B on the demand curve. Point A is at an unknown quantity but a price of $7.00 while point B is at price $5.00 and also at an unknown quantity. There is also a downward pointing arrow in the producer surplus area that goes to Point C. Point C is on the supply curve and is at price $2.50 and an unknown quantity. "/>
          <p:cNvPicPr>
            <a:picLocks noChangeAspect="1"/>
          </p:cNvPicPr>
          <p:nvPr/>
        </p:nvPicPr>
        <p:blipFill>
          <a:blip r:embed="rId16">
            <a:clrChange>
              <a:clrFrom>
                <a:srgbClr val="FFFFFF"/>
              </a:clrFrom>
              <a:clrTo>
                <a:srgbClr val="FFFFFF">
                  <a:alpha val="0"/>
                </a:srgbClr>
              </a:clrTo>
            </a:clrChange>
          </a:blip>
          <a:stretch>
            <a:fillRect/>
          </a:stretch>
        </p:blipFill>
        <p:spPr>
          <a:xfrm>
            <a:off x="624839" y="859020"/>
            <a:ext cx="7894320" cy="5974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500"/>
                                        <p:tgtEl>
                                          <p:spTgt spid="1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left)">
                                      <p:cBhvr>
                                        <p:cTn id="15" dur="5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500"/>
                                        <p:tgtEl>
                                          <p:spTgt spid="24"/>
                                        </p:tgtEl>
                                      </p:cBhvr>
                                    </p:animEffect>
                                  </p:childTnLst>
                                </p:cTn>
                              </p:par>
                            </p:childTnLst>
                          </p:cTn>
                        </p:par>
                        <p:par>
                          <p:cTn id="21" fill="hold">
                            <p:stCondLst>
                              <p:cond delay="500"/>
                            </p:stCondLst>
                            <p:childTnLst>
                              <p:par>
                                <p:cTn id="22" presetID="1" presetClass="entr" presetSubtype="0" fill="hold" nodeType="afterEffect">
                                  <p:stCondLst>
                                    <p:cond delay="0"/>
                                  </p:stCondLst>
                                  <p:childTnLst>
                                    <p:set>
                                      <p:cBhvr>
                                        <p:cTn id="23" dur="1" fill="hold">
                                          <p:stCondLst>
                                            <p:cond delay="0"/>
                                          </p:stCondLst>
                                        </p:cTn>
                                        <p:tgtEl>
                                          <p:spTgt spid="22"/>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23"/>
                                        </p:tgtEl>
                                        <p:attrNameLst>
                                          <p:attrName>style.visibility</p:attrName>
                                        </p:attrNameLst>
                                      </p:cBhvr>
                                      <p:to>
                                        <p:strVal val="visible"/>
                                      </p:to>
                                    </p:set>
                                  </p:childTnLst>
                                </p:cTn>
                              </p:par>
                            </p:childTnLst>
                          </p:cTn>
                        </p:par>
                        <p:par>
                          <p:cTn id="26" fill="hold">
                            <p:stCondLst>
                              <p:cond delay="500"/>
                            </p:stCondLst>
                            <p:childTnLst>
                              <p:par>
                                <p:cTn id="27" presetID="22" presetClass="entr" presetSubtype="4" fill="hold"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down)">
                                      <p:cBhvr>
                                        <p:cTn id="29" dur="500"/>
                                        <p:tgtEl>
                                          <p:spTgt spid="25"/>
                                        </p:tgtEl>
                                      </p:cBhvr>
                                    </p:animEffect>
                                  </p:childTnLst>
                                </p:cTn>
                              </p:par>
                              <p:par>
                                <p:cTn id="30" presetID="22" presetClass="entr" presetSubtype="4" fill="hold" nodeType="with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down)">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fade">
                                      <p:cBhvr>
                                        <p:cTn id="37" dur="500"/>
                                        <p:tgtEl>
                                          <p:spTgt spid="28"/>
                                        </p:tgtEl>
                                      </p:cBhvr>
                                    </p:animEffect>
                                  </p:childTnLst>
                                </p:cTn>
                              </p:par>
                            </p:childTnLst>
                          </p:cTn>
                        </p:par>
                        <p:par>
                          <p:cTn id="38" fill="hold">
                            <p:stCondLst>
                              <p:cond delay="500"/>
                            </p:stCondLst>
                            <p:childTnLst>
                              <p:par>
                                <p:cTn id="39" presetID="1" presetClass="entr" presetSubtype="0" fill="hold" nodeType="afterEffect">
                                  <p:stCondLst>
                                    <p:cond delay="0"/>
                                  </p:stCondLst>
                                  <p:childTnLst>
                                    <p:set>
                                      <p:cBhvr>
                                        <p:cTn id="40" dur="1" fill="hold">
                                          <p:stCondLst>
                                            <p:cond delay="0"/>
                                          </p:stCondLst>
                                        </p:cTn>
                                        <p:tgtEl>
                                          <p:spTgt spid="27"/>
                                        </p:tgtEl>
                                        <p:attrNameLst>
                                          <p:attrName>style.visibility</p:attrName>
                                        </p:attrNameLst>
                                      </p:cBhvr>
                                      <p:to>
                                        <p:strVal val="visible"/>
                                      </p:to>
                                    </p:set>
                                  </p:childTnLst>
                                </p:cTn>
                              </p:par>
                            </p:childTnLst>
                          </p:cTn>
                        </p:par>
                        <p:par>
                          <p:cTn id="41" fill="hold">
                            <p:stCondLst>
                              <p:cond delay="500"/>
                            </p:stCondLst>
                            <p:childTnLst>
                              <p:par>
                                <p:cTn id="42" presetID="22" presetClass="entr" presetSubtype="1" fill="hold" nodeType="after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wipe(up)">
                                      <p:cBhvr>
                                        <p:cTn id="4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400" name="Title 8"/>
          <p:cNvSpPr>
            <a:spLocks noGrp="1"/>
          </p:cNvSpPr>
          <p:nvPr>
            <p:ph type="title"/>
          </p:nvPr>
        </p:nvSpPr>
        <p:spPr>
          <a:xfrm>
            <a:off x="457200" y="-177800"/>
            <a:ext cx="8229600" cy="1143000"/>
          </a:xfrm>
        </p:spPr>
        <p:txBody>
          <a:bodyPr/>
          <a:lstStyle/>
          <a:p>
            <a:r>
              <a:rPr lang="en-US" sz="4000"/>
              <a:t>CS and PS for a Slice of Pie</a:t>
            </a:r>
            <a:r>
              <a:rPr lang="en-US"/>
              <a:t>—</a:t>
            </a:r>
            <a:r>
              <a:rPr lang="en-US" sz="4000"/>
              <a:t>2 </a:t>
            </a:r>
          </a:p>
        </p:txBody>
      </p:sp>
      <p:pic>
        <p:nvPicPr>
          <p:cNvPr id="14" name="Picture 13" descr=" "/>
          <p:cNvPicPr>
            <a:picLocks noChangeAspect="1"/>
          </p:cNvPicPr>
          <p:nvPr/>
        </p:nvPicPr>
        <p:blipFill>
          <a:blip r:embed="rId3">
            <a:clrChange>
              <a:clrFrom>
                <a:srgbClr val="FFFFFF"/>
              </a:clrFrom>
              <a:clrTo>
                <a:srgbClr val="FFFFFF">
                  <a:alpha val="0"/>
                </a:srgbClr>
              </a:clrTo>
            </a:clrChange>
          </a:blip>
          <a:stretch>
            <a:fillRect/>
          </a:stretch>
        </p:blipFill>
        <p:spPr>
          <a:xfrm>
            <a:off x="1866748" y="3409518"/>
            <a:ext cx="2804160" cy="1981200"/>
          </a:xfrm>
          <a:prstGeom prst="rect">
            <a:avLst/>
          </a:prstGeom>
        </p:spPr>
      </p:pic>
      <p:pic>
        <p:nvPicPr>
          <p:cNvPr id="15" name="Picture 14" descr=" "/>
          <p:cNvPicPr>
            <a:picLocks noChangeAspect="1"/>
          </p:cNvPicPr>
          <p:nvPr/>
        </p:nvPicPr>
        <p:blipFill>
          <a:blip r:embed="rId4">
            <a:clrChange>
              <a:clrFrom>
                <a:srgbClr val="FFFFFF"/>
              </a:clrFrom>
              <a:clrTo>
                <a:srgbClr val="FFFFFF">
                  <a:alpha val="0"/>
                </a:srgbClr>
              </a:clrTo>
            </a:clrChange>
          </a:blip>
          <a:stretch>
            <a:fillRect/>
          </a:stretch>
        </p:blipFill>
        <p:spPr>
          <a:xfrm>
            <a:off x="1902479" y="1230004"/>
            <a:ext cx="2749296" cy="2206752"/>
          </a:xfrm>
          <a:prstGeom prst="rect">
            <a:avLst/>
          </a:prstGeom>
        </p:spPr>
      </p:pic>
      <p:pic>
        <p:nvPicPr>
          <p:cNvPr id="16" name="Picture 15" descr=" "/>
          <p:cNvPicPr>
            <a:picLocks noChangeAspect="1"/>
          </p:cNvPicPr>
          <p:nvPr/>
        </p:nvPicPr>
        <p:blipFill>
          <a:blip r:embed="rId5">
            <a:clrChange>
              <a:clrFrom>
                <a:srgbClr val="FFFFFF"/>
              </a:clrFrom>
              <a:clrTo>
                <a:srgbClr val="FFFFFF">
                  <a:alpha val="0"/>
                </a:srgbClr>
              </a:clrTo>
            </a:clrChange>
          </a:blip>
          <a:stretch>
            <a:fillRect/>
          </a:stretch>
        </p:blipFill>
        <p:spPr>
          <a:xfrm>
            <a:off x="1902479" y="3430112"/>
            <a:ext cx="2749296" cy="2554224"/>
          </a:xfrm>
          <a:prstGeom prst="rect">
            <a:avLst/>
          </a:prstGeom>
        </p:spPr>
      </p:pic>
      <p:pic>
        <p:nvPicPr>
          <p:cNvPr id="17" name="Picture 16" descr=" "/>
          <p:cNvPicPr>
            <a:picLocks noChangeAspect="1"/>
          </p:cNvPicPr>
          <p:nvPr/>
        </p:nvPicPr>
        <p:blipFill>
          <a:blip r:embed="rId6">
            <a:clrChange>
              <a:clrFrom>
                <a:srgbClr val="FFFFFF"/>
              </a:clrFrom>
              <a:clrTo>
                <a:srgbClr val="FFFFFF">
                  <a:alpha val="0"/>
                </a:srgbClr>
              </a:clrTo>
            </a:clrChange>
          </a:blip>
          <a:stretch>
            <a:fillRect/>
          </a:stretch>
        </p:blipFill>
        <p:spPr>
          <a:xfrm>
            <a:off x="710215" y="1508585"/>
            <a:ext cx="4303776" cy="4803648"/>
          </a:xfrm>
          <a:prstGeom prst="rect">
            <a:avLst/>
          </a:prstGeom>
        </p:spPr>
      </p:pic>
      <p:pic>
        <p:nvPicPr>
          <p:cNvPr id="18" name="Picture 17" descr=" "/>
          <p:cNvPicPr>
            <a:picLocks noChangeAspect="1"/>
          </p:cNvPicPr>
          <p:nvPr/>
        </p:nvPicPr>
        <p:blipFill>
          <a:blip r:embed="rId7">
            <a:clrChange>
              <a:clrFrom>
                <a:srgbClr val="FFFFFF"/>
              </a:clrFrom>
              <a:clrTo>
                <a:srgbClr val="FFFFFF">
                  <a:alpha val="0"/>
                </a:srgbClr>
              </a:clrTo>
            </a:clrChange>
          </a:blip>
          <a:stretch>
            <a:fillRect/>
          </a:stretch>
        </p:blipFill>
        <p:spPr>
          <a:xfrm>
            <a:off x="1886307" y="1542477"/>
            <a:ext cx="5919216" cy="3889248"/>
          </a:xfrm>
          <a:prstGeom prst="rect">
            <a:avLst/>
          </a:prstGeom>
        </p:spPr>
      </p:pic>
      <p:pic>
        <p:nvPicPr>
          <p:cNvPr id="19" name="Picture 18" descr=" "/>
          <p:cNvPicPr>
            <a:picLocks noChangeAspect="1"/>
          </p:cNvPicPr>
          <p:nvPr/>
        </p:nvPicPr>
        <p:blipFill>
          <a:blip r:embed="rId8">
            <a:clrChange>
              <a:clrFrom>
                <a:srgbClr val="FFFFFF"/>
              </a:clrFrom>
              <a:clrTo>
                <a:srgbClr val="FFFFFF">
                  <a:alpha val="0"/>
                </a:srgbClr>
              </a:clrTo>
            </a:clrChange>
          </a:blip>
          <a:stretch>
            <a:fillRect/>
          </a:stretch>
        </p:blipFill>
        <p:spPr>
          <a:xfrm>
            <a:off x="1880403" y="1226794"/>
            <a:ext cx="6047232" cy="4255008"/>
          </a:xfrm>
          <a:prstGeom prst="rect">
            <a:avLst/>
          </a:prstGeom>
        </p:spPr>
      </p:pic>
      <p:pic>
        <p:nvPicPr>
          <p:cNvPr id="21" name="Picture 20" descr=" "/>
          <p:cNvPicPr>
            <a:picLocks noChangeAspect="1"/>
          </p:cNvPicPr>
          <p:nvPr/>
        </p:nvPicPr>
        <p:blipFill>
          <a:blip r:embed="rId9">
            <a:clrChange>
              <a:clrFrom>
                <a:srgbClr val="FFFFFF"/>
              </a:clrFrom>
              <a:clrTo>
                <a:srgbClr val="FFFFFF">
                  <a:alpha val="0"/>
                </a:srgbClr>
              </a:clrTo>
            </a:clrChange>
          </a:blip>
          <a:stretch>
            <a:fillRect/>
          </a:stretch>
        </p:blipFill>
        <p:spPr>
          <a:xfrm>
            <a:off x="1899363" y="1346229"/>
            <a:ext cx="597408" cy="347472"/>
          </a:xfrm>
          <a:prstGeom prst="rect">
            <a:avLst/>
          </a:prstGeom>
        </p:spPr>
      </p:pic>
      <p:pic>
        <p:nvPicPr>
          <p:cNvPr id="23" name="Picture 22" descr=" "/>
          <p:cNvPicPr>
            <a:picLocks noChangeAspect="1"/>
          </p:cNvPicPr>
          <p:nvPr/>
        </p:nvPicPr>
        <p:blipFill>
          <a:blip r:embed="rId10">
            <a:clrChange>
              <a:clrFrom>
                <a:srgbClr val="FFFFFF"/>
              </a:clrFrom>
              <a:clrTo>
                <a:srgbClr val="FFFFFF">
                  <a:alpha val="0"/>
                </a:srgbClr>
              </a:clrTo>
            </a:clrChange>
          </a:blip>
          <a:stretch>
            <a:fillRect/>
          </a:stretch>
        </p:blipFill>
        <p:spPr>
          <a:xfrm>
            <a:off x="2297538" y="1696260"/>
            <a:ext cx="182880" cy="1755648"/>
          </a:xfrm>
          <a:prstGeom prst="rect">
            <a:avLst/>
          </a:prstGeom>
        </p:spPr>
      </p:pic>
      <p:pic>
        <p:nvPicPr>
          <p:cNvPr id="24" name="Picture 23" descr=" "/>
          <p:cNvPicPr>
            <a:picLocks noChangeAspect="1"/>
          </p:cNvPicPr>
          <p:nvPr/>
        </p:nvPicPr>
        <p:blipFill>
          <a:blip r:embed="rId11">
            <a:clrChange>
              <a:clrFrom>
                <a:srgbClr val="FFFFFF"/>
              </a:clrFrom>
              <a:clrTo>
                <a:srgbClr val="FFFFFF">
                  <a:alpha val="0"/>
                </a:srgbClr>
              </a:clrTo>
            </a:clrChange>
          </a:blip>
          <a:stretch>
            <a:fillRect/>
          </a:stretch>
        </p:blipFill>
        <p:spPr>
          <a:xfrm>
            <a:off x="3722171" y="2856391"/>
            <a:ext cx="188976" cy="597408"/>
          </a:xfrm>
          <a:prstGeom prst="rect">
            <a:avLst/>
          </a:prstGeom>
        </p:spPr>
      </p:pic>
      <p:pic>
        <p:nvPicPr>
          <p:cNvPr id="25" name="Picture 24" descr=" "/>
          <p:cNvPicPr>
            <a:picLocks noChangeAspect="1"/>
          </p:cNvPicPr>
          <p:nvPr/>
        </p:nvPicPr>
        <p:blipFill>
          <a:blip r:embed="rId12">
            <a:clrChange>
              <a:clrFrom>
                <a:srgbClr val="FFFFFF"/>
              </a:clrFrom>
              <a:clrTo>
                <a:srgbClr val="FFFFFF">
                  <a:alpha val="0"/>
                </a:srgbClr>
              </a:clrTo>
            </a:clrChange>
          </a:blip>
          <a:stretch>
            <a:fillRect/>
          </a:stretch>
        </p:blipFill>
        <p:spPr>
          <a:xfrm>
            <a:off x="1904458" y="4359511"/>
            <a:ext cx="1566672" cy="280416"/>
          </a:xfrm>
          <a:prstGeom prst="rect">
            <a:avLst/>
          </a:prstGeom>
        </p:spPr>
      </p:pic>
      <p:pic>
        <p:nvPicPr>
          <p:cNvPr id="26" name="Picture 25" descr=" "/>
          <p:cNvPicPr>
            <a:picLocks noChangeAspect="1"/>
          </p:cNvPicPr>
          <p:nvPr/>
        </p:nvPicPr>
        <p:blipFill>
          <a:blip r:embed="rId13">
            <a:clrChange>
              <a:clrFrom>
                <a:srgbClr val="FFFFFF"/>
              </a:clrFrom>
              <a:clrTo>
                <a:srgbClr val="FFFFFF">
                  <a:alpha val="0"/>
                </a:srgbClr>
              </a:clrTo>
            </a:clrChange>
          </a:blip>
          <a:stretch>
            <a:fillRect/>
          </a:stretch>
        </p:blipFill>
        <p:spPr>
          <a:xfrm>
            <a:off x="3193988" y="3448801"/>
            <a:ext cx="182880" cy="890016"/>
          </a:xfrm>
          <a:prstGeom prst="rect">
            <a:avLst/>
          </a:prstGeom>
        </p:spPr>
      </p:pic>
      <p:pic>
        <p:nvPicPr>
          <p:cNvPr id="27" name="Picture 26" descr="A supply-demand graph titled Consumer and Producer Surplus for Coconut Cream Pie. Price per slice is plotted on the Y-axis and Quantity in millions of slices of coconut cream pie is plotted on the X-axis. The Supply curve is positively sloping up and the demand curve is negatively sloping down. The two curves intersect at an equilibrium quantity (QE) of 6 and an equilibrium price (PE) of $4.00; a set horizontal and vertical dashed lines connect the equilibrium points on the X-axis and the Y-axis to the equilibrium point. The triangle formed to the left of the equilibrium, below the demand curve and above the supply curve is shaded in. The area above the equilibrium price is shaded as the consumer surplus and the area below the equilibrium price is shaded in as the producer surplus.  There are two arrows in the consumer surplus, each goes from the horizontal dashed line at the equilibrium price up to a certain points A and B on the demand curve. Point A is at an unknown quantity but a price of $7.00 while point B is at price $5.00 and also at an unknown quantity. There is also a downward pointing arrow in the producer surplus area that goes to Point C. Point C is on the supply curve and is at price $2.50 and an unknown quantity. "/>
          <p:cNvPicPr>
            <a:picLocks noChangeAspect="1"/>
          </p:cNvPicPr>
          <p:nvPr/>
        </p:nvPicPr>
        <p:blipFill>
          <a:blip r:embed="rId14">
            <a:clrChange>
              <a:clrFrom>
                <a:srgbClr val="FFFFFF"/>
              </a:clrFrom>
              <a:clrTo>
                <a:srgbClr val="FFFFFF">
                  <a:alpha val="0"/>
                </a:srgbClr>
              </a:clrTo>
            </a:clrChange>
          </a:blip>
          <a:stretch>
            <a:fillRect/>
          </a:stretch>
        </p:blipFill>
        <p:spPr>
          <a:xfrm>
            <a:off x="624839" y="859020"/>
            <a:ext cx="7894320" cy="5974080"/>
          </a:xfrm>
          <a:prstGeom prst="rect">
            <a:avLst/>
          </a:prstGeom>
        </p:spPr>
      </p:pic>
      <p:sp>
        <p:nvSpPr>
          <p:cNvPr id="2" name="Freeform 1" descr=" "/>
          <p:cNvSpPr>
            <a:spLocks/>
          </p:cNvSpPr>
          <p:nvPr/>
        </p:nvSpPr>
        <p:spPr bwMode="auto">
          <a:xfrm>
            <a:off x="5375609" y="2949293"/>
            <a:ext cx="0" cy="3027362"/>
          </a:xfrm>
          <a:custGeom>
            <a:avLst/>
            <a:gdLst>
              <a:gd name="T0" fmla="*/ 3028508 h 3026980"/>
              <a:gd name="T1" fmla="*/ 0 h 3026980"/>
              <a:gd name="T2" fmla="*/ 0 60000 65536"/>
              <a:gd name="T3" fmla="*/ 0 60000 65536"/>
            </a:gdLst>
            <a:ahLst/>
            <a:cxnLst>
              <a:cxn ang="T2">
                <a:pos x="0" y="T0"/>
              </a:cxn>
              <a:cxn ang="T3">
                <a:pos x="0" y="T1"/>
              </a:cxn>
            </a:cxnLst>
            <a:rect l="0" t="0" r="r" b="b"/>
            <a:pathLst>
              <a:path h="3026980">
                <a:moveTo>
                  <a:pt x="0" y="3026980"/>
                </a:moveTo>
                <a:lnTo>
                  <a:pt x="0" y="0"/>
                </a:lnTo>
              </a:path>
            </a:pathLst>
          </a:custGeom>
          <a:noFill/>
          <a:ln w="12700" cap="flat" cmpd="sng">
            <a:solidFill>
              <a:schemeClr val="tx1"/>
            </a:solidFill>
            <a:prstDash val="dash"/>
            <a:round/>
            <a:headEnd/>
            <a:tailEnd/>
          </a:ln>
          <a:effectLst>
            <a:outerShdw blurRad="40000" dist="23000" dir="5400000" rotWithShape="0">
              <a:srgbClr val="000000">
                <a:alpha val="34998"/>
              </a:srgbClr>
            </a:outerShdw>
          </a:effectLst>
        </p:spPr>
        <p:txBody>
          <a:bodyPr anchor="ctr">
            <a:prstTxWarp prst="textNoShape">
              <a:avLst/>
            </a:prstTxWarp>
          </a:bodyPr>
          <a:lstStyle/>
          <a:p>
            <a:endParaRPr lang="en-US"/>
          </a:p>
        </p:txBody>
      </p:sp>
      <p:sp>
        <p:nvSpPr>
          <p:cNvPr id="13" name="Freeform 12" descr=" "/>
          <p:cNvSpPr>
            <a:spLocks/>
          </p:cNvSpPr>
          <p:nvPr/>
        </p:nvSpPr>
        <p:spPr bwMode="auto">
          <a:xfrm flipH="1">
            <a:off x="3812451" y="2853268"/>
            <a:ext cx="6016" cy="3124976"/>
          </a:xfrm>
          <a:custGeom>
            <a:avLst/>
            <a:gdLst>
              <a:gd name="T0" fmla="*/ 3028512 h 3026980"/>
              <a:gd name="T1" fmla="*/ 0 h 3026980"/>
              <a:gd name="T2" fmla="*/ 0 60000 65536"/>
              <a:gd name="T3" fmla="*/ 0 60000 65536"/>
            </a:gdLst>
            <a:ahLst/>
            <a:cxnLst>
              <a:cxn ang="T2">
                <a:pos x="0" y="T0"/>
              </a:cxn>
              <a:cxn ang="T3">
                <a:pos x="0" y="T1"/>
              </a:cxn>
            </a:cxnLst>
            <a:rect l="0" t="0" r="r" b="b"/>
            <a:pathLst>
              <a:path h="3026980">
                <a:moveTo>
                  <a:pt x="0" y="3026980"/>
                </a:moveTo>
                <a:lnTo>
                  <a:pt x="0" y="0"/>
                </a:lnTo>
              </a:path>
            </a:pathLst>
          </a:custGeom>
          <a:noFill/>
          <a:ln w="12700" cap="flat" cmpd="sng">
            <a:solidFill>
              <a:schemeClr val="tx1"/>
            </a:solidFill>
            <a:prstDash val="dash"/>
            <a:round/>
            <a:headEnd/>
            <a:tailEnd/>
          </a:ln>
          <a:effectLst>
            <a:outerShdw blurRad="40000" dist="23000" dir="5400000" rotWithShape="0">
              <a:srgbClr val="000000">
                <a:alpha val="34998"/>
              </a:srgbClr>
            </a:outerShdw>
          </a:effectLst>
        </p:spPr>
        <p:txBody>
          <a:bodyPr anchor="ctr">
            <a:prstTxWarp prst="textNoShape">
              <a:avLst/>
            </a:prstTxWarp>
          </a:bodyPr>
          <a:lstStyle/>
          <a:p>
            <a:endParaRPr lang="en-US"/>
          </a:p>
        </p:txBody>
      </p:sp>
      <p:sp>
        <p:nvSpPr>
          <p:cNvPr id="5" name="Freeform 4" descr=" "/>
          <p:cNvSpPr>
            <a:spLocks/>
          </p:cNvSpPr>
          <p:nvPr/>
        </p:nvSpPr>
        <p:spPr bwMode="auto">
          <a:xfrm>
            <a:off x="3801613" y="2830352"/>
            <a:ext cx="830047" cy="1220122"/>
          </a:xfrm>
          <a:custGeom>
            <a:avLst/>
            <a:gdLst>
              <a:gd name="T0" fmla="*/ 15849 w 851338"/>
              <a:gd name="T1" fmla="*/ 0 h 1213945"/>
              <a:gd name="T2" fmla="*/ 0 w 851338"/>
              <a:gd name="T3" fmla="*/ 1215914 h 1213945"/>
              <a:gd name="T4" fmla="*/ 855944 w 851338"/>
              <a:gd name="T5" fmla="*/ 647434 h 1213945"/>
              <a:gd name="T6" fmla="*/ 15849 w 851338"/>
              <a:gd name="T7" fmla="*/ 0 h 121394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51338" h="1213945">
                <a:moveTo>
                  <a:pt x="15765" y="0"/>
                </a:moveTo>
                <a:lnTo>
                  <a:pt x="0" y="1213945"/>
                </a:lnTo>
                <a:lnTo>
                  <a:pt x="851338" y="646386"/>
                </a:lnTo>
                <a:lnTo>
                  <a:pt x="15765" y="0"/>
                </a:lnTo>
                <a:close/>
              </a:path>
            </a:pathLst>
          </a:custGeom>
          <a:noFill/>
          <a:ln w="63500" cap="flat" cmpd="sng">
            <a:solidFill>
              <a:srgbClr val="008000"/>
            </a:solidFill>
            <a:prstDash val="solid"/>
            <a:round/>
            <a:headEnd/>
            <a:tailEnd/>
          </a:ln>
          <a:effectLst>
            <a:outerShdw blurRad="40000" dist="23000" dir="5400000" rotWithShape="0">
              <a:srgbClr val="000000">
                <a:alpha val="34998"/>
              </a:srgbClr>
            </a:outerShdw>
          </a:effectLst>
        </p:spPr>
        <p:txBody>
          <a:bodyPr anchor="ctr">
            <a:prstTxWarp prst="textNoShape">
              <a:avLst/>
            </a:prstTxWarp>
          </a:bodyPr>
          <a:lstStyle/>
          <a:p>
            <a:endParaRPr lang="en-US"/>
          </a:p>
        </p:txBody>
      </p:sp>
      <p:pic>
        <p:nvPicPr>
          <p:cNvPr id="20" name="Picture 19" descr=" "/>
          <p:cNvPicPr>
            <a:picLocks noChangeAspect="1"/>
          </p:cNvPicPr>
          <p:nvPr/>
        </p:nvPicPr>
        <p:blipFill>
          <a:blip r:embed="rId15">
            <a:clrChange>
              <a:clrFrom>
                <a:srgbClr val="FFFFFF"/>
              </a:clrFrom>
              <a:clrTo>
                <a:srgbClr val="FFFFFF">
                  <a:alpha val="0"/>
                </a:srgbClr>
              </a:clrTo>
            </a:clrChange>
          </a:blip>
          <a:stretch>
            <a:fillRect/>
          </a:stretch>
        </p:blipFill>
        <p:spPr>
          <a:xfrm>
            <a:off x="4571348" y="3139578"/>
            <a:ext cx="134112" cy="396240"/>
          </a:xfrm>
          <a:prstGeom prst="rect">
            <a:avLst/>
          </a:prstGeom>
        </p:spPr>
      </p:pic>
      <p:pic>
        <p:nvPicPr>
          <p:cNvPr id="22" name="Picture 21" descr=" "/>
          <p:cNvPicPr>
            <a:picLocks noChangeAspect="1"/>
          </p:cNvPicPr>
          <p:nvPr/>
        </p:nvPicPr>
        <p:blipFill>
          <a:blip r:embed="rId16">
            <a:clrChange>
              <a:clrFrom>
                <a:srgbClr val="FFFFFF"/>
              </a:clrFrom>
              <a:clrTo>
                <a:srgbClr val="FFFFFF">
                  <a:alpha val="0"/>
                </a:srgbClr>
              </a:clrTo>
            </a:clrChange>
          </a:blip>
          <a:stretch>
            <a:fillRect/>
          </a:stretch>
        </p:blipFill>
        <p:spPr>
          <a:xfrm>
            <a:off x="1898284" y="2540091"/>
            <a:ext cx="2060448" cy="31699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 grpId="0" animBg="1"/>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Economics in </a:t>
            </a:r>
            <a:r>
              <a:rPr lang="en-US" i="1">
                <a:latin typeface="Arial" pitchFamily="-107" charset="0"/>
                <a:cs typeface="Arial" pitchFamily="-107" charset="0"/>
              </a:rPr>
              <a:t>The Office</a:t>
            </a:r>
            <a:r>
              <a:rPr lang="en-US">
                <a:latin typeface="Arial" pitchFamily="-107" charset="0"/>
                <a:cs typeface="Arial" pitchFamily="-107" charset="0"/>
              </a:rPr>
              <a:t>, “Christmas</a:t>
            </a:r>
            <a:r>
              <a:rPr lang="en-US" i="1">
                <a:latin typeface="Arial" pitchFamily="-107" charset="0"/>
                <a:cs typeface="Arial" pitchFamily="-107" charset="0"/>
              </a:rPr>
              <a:t> </a:t>
            </a:r>
            <a:r>
              <a:rPr lang="en-US">
                <a:latin typeface="Arial" pitchFamily="-107" charset="0"/>
                <a:cs typeface="Arial" pitchFamily="-107" charset="0"/>
              </a:rPr>
              <a:t>Party”</a:t>
            </a:r>
          </a:p>
        </p:txBody>
      </p:sp>
      <p:sp>
        <p:nvSpPr>
          <p:cNvPr id="61443" name="Content Placeholder 2"/>
          <p:cNvSpPr>
            <a:spLocks noGrp="1"/>
          </p:cNvSpPr>
          <p:nvPr>
            <p:ph idx="1"/>
          </p:nvPr>
        </p:nvSpPr>
        <p:spPr>
          <a:xfrm>
            <a:off x="457200" y="1712913"/>
            <a:ext cx="8229600" cy="4895850"/>
          </a:xfrm>
        </p:spPr>
        <p:txBody>
          <a:bodyPr/>
          <a:lstStyle/>
          <a:p>
            <a:pPr>
              <a:buFont typeface="Arial" pitchFamily="-107" charset="0"/>
              <a:buChar char="•"/>
            </a:pPr>
            <a:r>
              <a:rPr lang="en-US">
                <a:latin typeface="Arial" pitchFamily="-107" charset="0"/>
                <a:cs typeface="Arial" pitchFamily="-107" charset="0"/>
              </a:rPr>
              <a:t>Secret Santa versus Yankee Swap</a:t>
            </a:r>
          </a:p>
        </p:txBody>
      </p:sp>
      <p:pic>
        <p:nvPicPr>
          <p:cNvPr id="61444" name="Picture 4" descr="Tip #178: Property Rights in The Office, “Christmas Party”">
            <a:hlinkClick r:id="rId3"/>
          </p:cNvPr>
          <p:cNvPicPr>
            <a:picLocks noChangeAspect="1"/>
          </p:cNvPicPr>
          <p:nvPr/>
        </p:nvPicPr>
        <p:blipFill>
          <a:blip r:embed="rId4"/>
          <a:srcRect l="20306" t="18303" r="22078" b="25455"/>
          <a:stretch>
            <a:fillRect/>
          </a:stretch>
        </p:blipFill>
        <p:spPr bwMode="auto">
          <a:xfrm>
            <a:off x="3797300" y="3424238"/>
            <a:ext cx="1549400" cy="147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Music Break: The Beatles, “Taxman”</a:t>
            </a:r>
          </a:p>
        </p:txBody>
      </p:sp>
      <p:sp>
        <p:nvSpPr>
          <p:cNvPr id="63491" name="Content Placeholder 2"/>
          <p:cNvSpPr>
            <a:spLocks noGrp="1"/>
          </p:cNvSpPr>
          <p:nvPr>
            <p:ph idx="1"/>
          </p:nvPr>
        </p:nvSpPr>
        <p:spPr>
          <a:xfrm>
            <a:off x="457200" y="1712913"/>
            <a:ext cx="8515350" cy="4895850"/>
          </a:xfrm>
        </p:spPr>
        <p:txBody>
          <a:bodyPr/>
          <a:lstStyle/>
          <a:p>
            <a:pPr>
              <a:buFont typeface="Arial" pitchFamily="-107" charset="0"/>
              <a:buChar char="•"/>
            </a:pPr>
            <a:r>
              <a:rPr lang="en-US">
                <a:latin typeface="Arial" pitchFamily="-107" charset="0"/>
                <a:cs typeface="Arial" pitchFamily="-107" charset="0"/>
              </a:rPr>
              <a:t>How do taxes influence people’s behavior?</a:t>
            </a:r>
          </a:p>
        </p:txBody>
      </p:sp>
      <p:pic>
        <p:nvPicPr>
          <p:cNvPr id="63492" name="Picture 4" descr="Tip #162: Wealth in The Beatles’s “Taxman”">
            <a:hlinkClick r:id="rId3"/>
          </p:cNvPr>
          <p:cNvPicPr>
            <a:picLocks noChangeAspect="1"/>
          </p:cNvPicPr>
          <p:nvPr/>
        </p:nvPicPr>
        <p:blipFill>
          <a:blip r:embed="rId4"/>
          <a:srcRect l="20306" t="18303" r="22078" b="25455"/>
          <a:stretch>
            <a:fillRect/>
          </a:stretch>
        </p:blipFill>
        <p:spPr bwMode="auto">
          <a:xfrm>
            <a:off x="3657600" y="3200400"/>
            <a:ext cx="1549400" cy="147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Taxation, Welfare, and Deadweight Loss</a:t>
            </a:r>
          </a:p>
        </p:txBody>
      </p:sp>
      <p:sp>
        <p:nvSpPr>
          <p:cNvPr id="27651" name="Content Placeholder 2"/>
          <p:cNvSpPr>
            <a:spLocks noGrp="1"/>
          </p:cNvSpPr>
          <p:nvPr>
            <p:ph idx="1"/>
          </p:nvPr>
        </p:nvSpPr>
        <p:spPr>
          <a:xfrm>
            <a:off x="152400" y="1924050"/>
            <a:ext cx="5938838" cy="4554538"/>
          </a:xfrm>
        </p:spPr>
        <p:txBody>
          <a:bodyPr/>
          <a:lstStyle/>
          <a:p>
            <a:pPr eaLnBrk="1" hangingPunct="1">
              <a:buFont typeface="Arial" pitchFamily="-107" charset="0"/>
              <a:buChar char="•"/>
            </a:pPr>
            <a:r>
              <a:rPr lang="en-US" dirty="0">
                <a:latin typeface="Arial" pitchFamily="-107" charset="0"/>
                <a:cs typeface="Arial" pitchFamily="-107" charset="0"/>
              </a:rPr>
              <a:t>Why do we pay taxes?</a:t>
            </a:r>
          </a:p>
          <a:p>
            <a:pPr eaLnBrk="1" hangingPunct="1">
              <a:buFont typeface="Arial" pitchFamily="-107" charset="0"/>
              <a:buChar char="•"/>
            </a:pPr>
            <a:endParaRPr lang="en-US" dirty="0">
              <a:latin typeface="Arial" pitchFamily="-107" charset="0"/>
              <a:cs typeface="Arial" pitchFamily="-107" charset="0"/>
            </a:endParaRPr>
          </a:p>
          <a:p>
            <a:pPr eaLnBrk="1" hangingPunct="1">
              <a:buFont typeface="Arial" pitchFamily="-107" charset="0"/>
              <a:buChar char="•"/>
            </a:pPr>
            <a:r>
              <a:rPr lang="en-US" dirty="0">
                <a:latin typeface="Arial" pitchFamily="-107" charset="0"/>
                <a:cs typeface="Arial" pitchFamily="-107" charset="0"/>
              </a:rPr>
              <a:t>What are some different types of taxes?</a:t>
            </a:r>
          </a:p>
          <a:p>
            <a:pPr eaLnBrk="1" hangingPunct="1">
              <a:buFont typeface="Arial" pitchFamily="-107" charset="0"/>
              <a:buChar char="•"/>
            </a:pPr>
            <a:endParaRPr lang="en-US" dirty="0">
              <a:latin typeface="Arial" pitchFamily="-107" charset="0"/>
              <a:cs typeface="Arial" pitchFamily="-107" charset="0"/>
            </a:endParaRPr>
          </a:p>
          <a:p>
            <a:pPr eaLnBrk="1" hangingPunct="1">
              <a:buFont typeface="Arial" pitchFamily="-107" charset="0"/>
              <a:buChar char="•"/>
            </a:pPr>
            <a:r>
              <a:rPr lang="en-US" dirty="0">
                <a:latin typeface="Arial" pitchFamily="-107" charset="0"/>
                <a:cs typeface="Arial" pitchFamily="-107" charset="0"/>
              </a:rPr>
              <a:t>What are excise taxes?</a:t>
            </a:r>
          </a:p>
          <a:p>
            <a:pPr eaLnBrk="1" hangingPunct="1">
              <a:buFont typeface="Arial" pitchFamily="-107" charset="0"/>
              <a:buChar char="•"/>
            </a:pPr>
            <a:endParaRPr lang="en-US" dirty="0">
              <a:latin typeface="Arial" pitchFamily="-107" charset="0"/>
              <a:cs typeface="Arial" pitchFamily="-107" charset="0"/>
            </a:endParaRPr>
          </a:p>
        </p:txBody>
      </p:sp>
      <p:pic>
        <p:nvPicPr>
          <p:cNvPr id="27652" name="Picture 7" descr="An open pack of Marlboro cigarettes. "/>
          <p:cNvPicPr>
            <a:picLocks noChangeAspect="1" noChangeArrowheads="1"/>
          </p:cNvPicPr>
          <p:nvPr/>
        </p:nvPicPr>
        <p:blipFill>
          <a:blip r:embed="rId3"/>
          <a:srcRect/>
          <a:stretch>
            <a:fillRect/>
          </a:stretch>
        </p:blipFill>
        <p:spPr bwMode="auto">
          <a:xfrm>
            <a:off x="6270625" y="3806825"/>
            <a:ext cx="2157413" cy="3051175"/>
          </a:xfrm>
          <a:prstGeom prst="rect">
            <a:avLst/>
          </a:prstGeom>
          <a:noFill/>
          <a:ln w="9525">
            <a:noFill/>
            <a:miter lim="800000"/>
            <a:headEnd/>
            <a:tailEnd/>
          </a:ln>
        </p:spPr>
      </p:pic>
      <p:pic>
        <p:nvPicPr>
          <p:cNvPr id="27653" name="Picture 6" descr="A photo of a police officer."/>
          <p:cNvPicPr>
            <a:picLocks noChangeAspect="1" noChangeArrowheads="1"/>
          </p:cNvPicPr>
          <p:nvPr/>
        </p:nvPicPr>
        <p:blipFill>
          <a:blip r:embed="rId4"/>
          <a:srcRect l="36852" r="12672" b="19423"/>
          <a:stretch>
            <a:fillRect/>
          </a:stretch>
        </p:blipFill>
        <p:spPr bwMode="auto">
          <a:xfrm>
            <a:off x="6270625" y="1657350"/>
            <a:ext cx="2125663" cy="22621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65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651">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76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r>
              <a:rPr lang="en-US" smtClean="0"/>
              <a:t>Tax Incidence</a:t>
            </a:r>
            <a:endParaRPr lang="en-US"/>
          </a:p>
        </p:txBody>
      </p:sp>
      <p:sp>
        <p:nvSpPr>
          <p:cNvPr id="3" name="Content Placeholder 2"/>
          <p:cNvSpPr>
            <a:spLocks noGrp="1"/>
          </p:cNvSpPr>
          <p:nvPr>
            <p:ph idx="1"/>
          </p:nvPr>
        </p:nvSpPr>
        <p:spPr/>
        <p:txBody>
          <a:bodyPr/>
          <a:lstStyle/>
          <a:p>
            <a:r>
              <a:rPr lang="en-US" dirty="0" smtClean="0"/>
              <a:t>Suppose the government imposes an excise tax on milk. </a:t>
            </a:r>
          </a:p>
          <a:p>
            <a:pPr lvl="1"/>
            <a:r>
              <a:rPr lang="en-US" dirty="0" smtClean="0"/>
              <a:t>Who pays for the tax?</a:t>
            </a:r>
          </a:p>
          <a:p>
            <a:endParaRPr lang="en-US" dirty="0" smtClean="0"/>
          </a:p>
          <a:p>
            <a:r>
              <a:rPr lang="en-US" dirty="0" smtClean="0"/>
              <a:t>Tax incidence</a:t>
            </a:r>
          </a:p>
          <a:p>
            <a:pPr lvl="1"/>
            <a:r>
              <a:rPr lang="en-US" dirty="0" smtClean="0"/>
              <a:t>The burden of taxation on the party who pays the tax through higher prices</a:t>
            </a:r>
          </a:p>
          <a:p>
            <a:pPr lvl="1"/>
            <a:r>
              <a:rPr lang="en-US" dirty="0" smtClean="0"/>
              <a:t>Occurs regardless of whom the tax is actually levied on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1" descr="A supply-demand graph titled A Tax on Buyers. Price per gallon of milk is on the Y-axis and Quantity of gallons of milk is on the X-axis. The graph plots one upward sloping supply curve and 2 downward sloping demand curves. The first demand curve (D1) intersects the supply curve at the first equilibrium point, E1, which lies at a quantity of 1,000 and a price without a tax $4.00. The second demand curve, D2, intersects the supply curve at the second equilibrium point, E2, which lies at a quantity of 750 and a price sellers receive $3.50.  Another price point on the graph is at $4.50 which is the price buyers pay and features a horizontal line that extends out to D1 and D2. A text box points to the demand shift and reads: The tax burden on the buyer shifts the curve down by the amount of the tax ($1.00).  A curly bracket encompasses the three price points from $4.50 to $3.50 and labels them as tax ($1.00). "/>
          <p:cNvPicPr>
            <a:picLocks noChangeAspect="1"/>
          </p:cNvPicPr>
          <p:nvPr/>
        </p:nvPicPr>
        <p:blipFill>
          <a:blip r:embed="rId3"/>
          <a:srcRect/>
          <a:stretch>
            <a:fillRect/>
          </a:stretch>
        </p:blipFill>
        <p:spPr bwMode="auto">
          <a:xfrm>
            <a:off x="1223963" y="1193800"/>
            <a:ext cx="6427787" cy="5345113"/>
          </a:xfrm>
          <a:prstGeom prst="rect">
            <a:avLst/>
          </a:prstGeom>
          <a:noFill/>
          <a:ln w="9525">
            <a:noFill/>
            <a:miter lim="800000"/>
            <a:headEnd/>
            <a:tailEnd/>
          </a:ln>
        </p:spPr>
      </p:pic>
      <p:pic>
        <p:nvPicPr>
          <p:cNvPr id="69635" name="Picture 17" descr=" "/>
          <p:cNvPicPr>
            <a:picLocks noChangeAspect="1"/>
          </p:cNvPicPr>
          <p:nvPr/>
        </p:nvPicPr>
        <p:blipFill>
          <a:blip r:embed="rId4"/>
          <a:srcRect/>
          <a:stretch>
            <a:fillRect/>
          </a:stretch>
        </p:blipFill>
        <p:spPr bwMode="auto">
          <a:xfrm>
            <a:off x="2384425" y="1751013"/>
            <a:ext cx="4654550" cy="3965575"/>
          </a:xfrm>
          <a:prstGeom prst="rect">
            <a:avLst/>
          </a:prstGeom>
          <a:noFill/>
          <a:ln w="9525">
            <a:noFill/>
            <a:miter lim="800000"/>
            <a:headEnd/>
            <a:tailEnd/>
          </a:ln>
        </p:spPr>
      </p:pic>
      <p:pic>
        <p:nvPicPr>
          <p:cNvPr id="69636" name="Picture 2" descr=" "/>
          <p:cNvPicPr>
            <a:picLocks noChangeAspect="1"/>
          </p:cNvPicPr>
          <p:nvPr/>
        </p:nvPicPr>
        <p:blipFill>
          <a:blip r:embed="rId5"/>
          <a:srcRect/>
          <a:stretch>
            <a:fillRect/>
          </a:stretch>
        </p:blipFill>
        <p:spPr bwMode="auto">
          <a:xfrm>
            <a:off x="2532063" y="1666875"/>
            <a:ext cx="4506912" cy="3719513"/>
          </a:xfrm>
          <a:prstGeom prst="rect">
            <a:avLst/>
          </a:prstGeom>
          <a:noFill/>
          <a:ln w="9525">
            <a:noFill/>
            <a:miter lim="800000"/>
            <a:headEnd/>
            <a:tailEnd/>
          </a:ln>
        </p:spPr>
      </p:pic>
      <p:pic>
        <p:nvPicPr>
          <p:cNvPr id="4" name="Picture 3" descr=" "/>
          <p:cNvPicPr>
            <a:picLocks noChangeAspect="1"/>
          </p:cNvPicPr>
          <p:nvPr/>
        </p:nvPicPr>
        <p:blipFill>
          <a:blip r:embed="rId6"/>
          <a:srcRect/>
          <a:stretch>
            <a:fillRect/>
          </a:stretch>
        </p:blipFill>
        <p:spPr bwMode="auto">
          <a:xfrm>
            <a:off x="2532063" y="2663825"/>
            <a:ext cx="5541962" cy="3052763"/>
          </a:xfrm>
          <a:prstGeom prst="rect">
            <a:avLst/>
          </a:prstGeom>
          <a:noFill/>
          <a:ln w="9525">
            <a:noFill/>
            <a:miter lim="800000"/>
            <a:headEnd/>
            <a:tailEnd/>
          </a:ln>
        </p:spPr>
      </p:pic>
      <p:pic>
        <p:nvPicPr>
          <p:cNvPr id="69638" name="Picture 14" descr=" "/>
          <p:cNvPicPr>
            <a:picLocks noChangeAspect="1"/>
          </p:cNvPicPr>
          <p:nvPr/>
        </p:nvPicPr>
        <p:blipFill>
          <a:blip r:embed="rId7"/>
          <a:srcRect/>
          <a:stretch>
            <a:fillRect/>
          </a:stretch>
        </p:blipFill>
        <p:spPr bwMode="auto">
          <a:xfrm>
            <a:off x="1092200" y="3262313"/>
            <a:ext cx="4113213" cy="2808287"/>
          </a:xfrm>
          <a:prstGeom prst="rect">
            <a:avLst/>
          </a:prstGeom>
          <a:noFill/>
          <a:ln w="9525">
            <a:noFill/>
            <a:miter lim="800000"/>
            <a:headEnd/>
            <a:tailEnd/>
          </a:ln>
        </p:spPr>
      </p:pic>
      <p:pic>
        <p:nvPicPr>
          <p:cNvPr id="17" name="Picture 16" descr=" "/>
          <p:cNvPicPr>
            <a:picLocks noChangeAspect="1"/>
          </p:cNvPicPr>
          <p:nvPr/>
        </p:nvPicPr>
        <p:blipFill>
          <a:blip r:embed="rId8"/>
          <a:srcRect/>
          <a:stretch>
            <a:fillRect/>
          </a:stretch>
        </p:blipFill>
        <p:spPr bwMode="auto">
          <a:xfrm>
            <a:off x="1146175" y="2720975"/>
            <a:ext cx="3867150" cy="3595688"/>
          </a:xfrm>
          <a:prstGeom prst="rect">
            <a:avLst/>
          </a:prstGeom>
          <a:noFill/>
          <a:ln w="9525">
            <a:noFill/>
            <a:miter lim="800000"/>
            <a:headEnd/>
            <a:tailEnd/>
          </a:ln>
        </p:spPr>
      </p:pic>
      <p:pic>
        <p:nvPicPr>
          <p:cNvPr id="19" name="Picture 18" descr=" "/>
          <p:cNvPicPr>
            <a:picLocks noChangeAspect="1"/>
          </p:cNvPicPr>
          <p:nvPr/>
        </p:nvPicPr>
        <p:blipFill>
          <a:blip r:embed="rId9"/>
          <a:srcRect/>
          <a:stretch>
            <a:fillRect/>
          </a:stretch>
        </p:blipFill>
        <p:spPr bwMode="auto">
          <a:xfrm>
            <a:off x="276225" y="2797175"/>
            <a:ext cx="763588" cy="1354138"/>
          </a:xfrm>
          <a:prstGeom prst="rect">
            <a:avLst/>
          </a:prstGeom>
          <a:noFill/>
          <a:ln w="9525">
            <a:noFill/>
            <a:miter lim="800000"/>
            <a:headEnd/>
            <a:tailEnd/>
          </a:ln>
        </p:spPr>
      </p:pic>
      <p:sp>
        <p:nvSpPr>
          <p:cNvPr id="69641" name="Title 10"/>
          <p:cNvSpPr>
            <a:spLocks noGrp="1"/>
          </p:cNvSpPr>
          <p:nvPr>
            <p:ph type="title"/>
          </p:nvPr>
        </p:nvSpPr>
        <p:spPr>
          <a:xfrm>
            <a:off x="457200" y="0"/>
            <a:ext cx="8229600" cy="827088"/>
          </a:xfrm>
        </p:spPr>
        <p:txBody>
          <a:bodyPr/>
          <a:lstStyle/>
          <a:p>
            <a:pPr eaLnBrk="1" hangingPunct="1"/>
            <a:r>
              <a:rPr lang="en-US"/>
              <a:t>Tax on Buyers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0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right)">
                                      <p:cBhvr>
                                        <p:cTn id="12" dur="1000"/>
                                        <p:tgtEl>
                                          <p:spTgt spid="17"/>
                                        </p:tgtEl>
                                      </p:cBhvr>
                                    </p:animEffect>
                                  </p:childTnLst>
                                </p:cTn>
                              </p:par>
                            </p:childTnLst>
                          </p:cTn>
                        </p:par>
                        <p:par>
                          <p:cTn id="13" fill="hold" nodeType="afterGroup">
                            <p:stCondLst>
                              <p:cond delay="1000"/>
                            </p:stCondLst>
                            <p:childTnLst>
                              <p:par>
                                <p:cTn id="14" presetID="22" presetClass="entr" presetSubtype="8" fill="hold" nodeType="after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0"/>
            <a:ext cx="8229600" cy="1527175"/>
          </a:xfrm>
        </p:spPr>
        <p:txBody>
          <a:bodyPr/>
          <a:lstStyle/>
          <a:p>
            <a:r>
              <a:rPr lang="en-US" smtClean="0">
                <a:latin typeface="Arial" pitchFamily="-107" charset="0"/>
                <a:cs typeface="Arial" pitchFamily="-107" charset="0"/>
              </a:rPr>
              <a:t>Dutch Auction</a:t>
            </a:r>
            <a:endParaRPr lang="en-US">
              <a:latin typeface="Arial" pitchFamily="-107" charset="0"/>
              <a:cs typeface="Arial" pitchFamily="-107" charset="0"/>
            </a:endParaRPr>
          </a:p>
        </p:txBody>
      </p:sp>
      <p:sp>
        <p:nvSpPr>
          <p:cNvPr id="17411" name="Content Placeholder 2"/>
          <p:cNvSpPr>
            <a:spLocks noGrp="1"/>
          </p:cNvSpPr>
          <p:nvPr>
            <p:ph idx="1"/>
          </p:nvPr>
        </p:nvSpPr>
        <p:spPr>
          <a:xfrm>
            <a:off x="280988" y="1963738"/>
            <a:ext cx="8405812" cy="4417811"/>
          </a:xfrm>
        </p:spPr>
        <p:txBody>
          <a:bodyPr/>
          <a:lstStyle/>
          <a:p>
            <a:pPr>
              <a:buFont typeface="Arial" pitchFamily="-107" charset="0"/>
              <a:buChar char="•"/>
            </a:pPr>
            <a:r>
              <a:rPr lang="en-US" dirty="0" smtClean="0">
                <a:latin typeface="Arial" pitchFamily="-107" charset="0"/>
                <a:cs typeface="Arial" pitchFamily="-107" charset="0"/>
              </a:rPr>
              <a:t>Before we begin some new material, we are going to auction off this </a:t>
            </a:r>
            <a:r>
              <a:rPr lang="en-US" b="1" dirty="0" smtClean="0">
                <a:solidFill>
                  <a:srgbClr val="1492C7"/>
                </a:solidFill>
                <a:latin typeface="Arial" pitchFamily="-107" charset="0"/>
                <a:cs typeface="Arial" pitchFamily="-107" charset="0"/>
              </a:rPr>
              <a:t>bundle of goods</a:t>
            </a:r>
            <a:r>
              <a:rPr lang="en-US" dirty="0" smtClean="0">
                <a:latin typeface="Arial" pitchFamily="-107" charset="0"/>
                <a:cs typeface="Arial" pitchFamily="-107" charset="0"/>
              </a:rPr>
              <a:t>.</a:t>
            </a:r>
          </a:p>
          <a:p>
            <a:pPr>
              <a:buFont typeface="Arial" pitchFamily="-107" charset="0"/>
              <a:buChar char="•"/>
            </a:pPr>
            <a:endParaRPr lang="en-US" sz="2600" dirty="0" smtClean="0">
              <a:latin typeface="Arial" pitchFamily="-107" charset="0"/>
              <a:cs typeface="Arial" pitchFamily="-107" charset="0"/>
            </a:endParaRPr>
          </a:p>
          <a:p>
            <a:pPr lvl="1"/>
            <a:r>
              <a:rPr lang="en-US" sz="2600" dirty="0" smtClean="0">
                <a:latin typeface="Arial" pitchFamily="-107" charset="0"/>
                <a:cs typeface="Arial" pitchFamily="-107" charset="0"/>
              </a:rPr>
              <a:t>We will hold a Dutch auction.</a:t>
            </a:r>
          </a:p>
          <a:p>
            <a:pPr lvl="1"/>
            <a:r>
              <a:rPr lang="en-US" sz="2600" dirty="0" smtClean="0">
                <a:latin typeface="Arial" pitchFamily="-107" charset="0"/>
                <a:cs typeface="Arial" pitchFamily="-107" charset="0"/>
              </a:rPr>
              <a:t>Note that prices start high and fall.</a:t>
            </a:r>
          </a:p>
          <a:p>
            <a:pPr lvl="1"/>
            <a:r>
              <a:rPr lang="en-US" sz="2600" dirty="0" smtClean="0">
                <a:latin typeface="Arial" pitchFamily="-107" charset="0"/>
                <a:cs typeface="Arial" pitchFamily="-107" charset="0"/>
              </a:rPr>
              <a:t>The first one to bid at the current price wins and pays that price.</a:t>
            </a:r>
            <a:endParaRPr lang="en-US" sz="2600" dirty="0">
              <a:latin typeface="Arial" pitchFamily="-107" charset="0"/>
              <a:cs typeface="Arial" pitchFamily="-107"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1">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411">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4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1" descr="A supply-demand graph titled A Tax on Sellers. Price per gallon of milk is on the Y-axis and Quantity of gallons of milk is on the X-axis. The graph plots one downward sloping demand curve and 2 upward sloping supply curves. The first supply curve (S1) intersects the demand curve at the first equilibrium point, E1, which lies at a quantity of 1,000 and a price without a tax $4.00. The second supply curve, S2, intersects the supply curve at the second equilibrium point, E2, which lies at a quantity of 750 and a price sellers receive $3.50, this demonstrates a supply curve shift to the left.  Another price point on the graph is at $4.50 which is the price buyers pay and features a horizontal line that extends out to D1 and D2. A text box points to the supply shift left and reads: The tax on the seller shifts the curve up by the amount of the tax ($1.00).  A curly bracket encompasses the three price points from $4.50 to $3.50 and labels them as tax ($1.00). "/>
          <p:cNvPicPr>
            <a:picLocks noChangeAspect="1"/>
          </p:cNvPicPr>
          <p:nvPr/>
        </p:nvPicPr>
        <p:blipFill>
          <a:blip r:embed="rId3"/>
          <a:srcRect/>
          <a:stretch>
            <a:fillRect/>
          </a:stretch>
        </p:blipFill>
        <p:spPr bwMode="auto">
          <a:xfrm>
            <a:off x="1290638" y="1201738"/>
            <a:ext cx="6475412" cy="5383212"/>
          </a:xfrm>
          <a:prstGeom prst="rect">
            <a:avLst/>
          </a:prstGeom>
          <a:noFill/>
          <a:ln w="9525">
            <a:noFill/>
            <a:miter lim="800000"/>
            <a:headEnd/>
            <a:tailEnd/>
          </a:ln>
        </p:spPr>
      </p:pic>
      <p:pic>
        <p:nvPicPr>
          <p:cNvPr id="71683" name="Picture 2" descr=" "/>
          <p:cNvPicPr>
            <a:picLocks noChangeAspect="1"/>
          </p:cNvPicPr>
          <p:nvPr/>
        </p:nvPicPr>
        <p:blipFill>
          <a:blip r:embed="rId4"/>
          <a:srcRect/>
          <a:stretch>
            <a:fillRect/>
          </a:stretch>
        </p:blipFill>
        <p:spPr bwMode="auto">
          <a:xfrm>
            <a:off x="2813050" y="1843088"/>
            <a:ext cx="4465638" cy="3695700"/>
          </a:xfrm>
          <a:prstGeom prst="rect">
            <a:avLst/>
          </a:prstGeom>
          <a:noFill/>
          <a:ln w="9525">
            <a:noFill/>
            <a:miter lim="800000"/>
            <a:headEnd/>
            <a:tailEnd/>
          </a:ln>
        </p:spPr>
      </p:pic>
      <p:pic>
        <p:nvPicPr>
          <p:cNvPr id="71684" name="Picture 15" descr=" "/>
          <p:cNvPicPr>
            <a:picLocks noChangeAspect="1"/>
          </p:cNvPicPr>
          <p:nvPr/>
        </p:nvPicPr>
        <p:blipFill>
          <a:blip r:embed="rId5"/>
          <a:srcRect/>
          <a:stretch>
            <a:fillRect/>
          </a:stretch>
        </p:blipFill>
        <p:spPr bwMode="auto">
          <a:xfrm>
            <a:off x="2455863" y="1768475"/>
            <a:ext cx="4738687" cy="3994150"/>
          </a:xfrm>
          <a:prstGeom prst="rect">
            <a:avLst/>
          </a:prstGeom>
          <a:noFill/>
          <a:ln w="9525">
            <a:noFill/>
            <a:miter lim="800000"/>
            <a:headEnd/>
            <a:tailEnd/>
          </a:ln>
        </p:spPr>
      </p:pic>
      <p:pic>
        <p:nvPicPr>
          <p:cNvPr id="71685" name="Picture 3" descr=" "/>
          <p:cNvPicPr>
            <a:picLocks noChangeAspect="1"/>
          </p:cNvPicPr>
          <p:nvPr/>
        </p:nvPicPr>
        <p:blipFill>
          <a:blip r:embed="rId6"/>
          <a:srcRect/>
          <a:stretch>
            <a:fillRect/>
          </a:stretch>
        </p:blipFill>
        <p:spPr bwMode="auto">
          <a:xfrm>
            <a:off x="1163638" y="3290888"/>
            <a:ext cx="4143375" cy="3076575"/>
          </a:xfrm>
          <a:prstGeom prst="rect">
            <a:avLst/>
          </a:prstGeom>
          <a:noFill/>
          <a:ln w="9525">
            <a:noFill/>
            <a:miter lim="800000"/>
            <a:headEnd/>
            <a:tailEnd/>
          </a:ln>
        </p:spPr>
      </p:pic>
      <p:pic>
        <p:nvPicPr>
          <p:cNvPr id="17" name="Picture 16" descr=" "/>
          <p:cNvPicPr>
            <a:picLocks noChangeAspect="1"/>
          </p:cNvPicPr>
          <p:nvPr/>
        </p:nvPicPr>
        <p:blipFill>
          <a:blip r:embed="rId7"/>
          <a:srcRect/>
          <a:stretch>
            <a:fillRect/>
          </a:stretch>
        </p:blipFill>
        <p:spPr bwMode="auto">
          <a:xfrm>
            <a:off x="2455863" y="1511300"/>
            <a:ext cx="5656262" cy="2728913"/>
          </a:xfrm>
          <a:prstGeom prst="rect">
            <a:avLst/>
          </a:prstGeom>
          <a:noFill/>
          <a:ln w="9525">
            <a:noFill/>
            <a:miter lim="800000"/>
            <a:headEnd/>
            <a:tailEnd/>
          </a:ln>
        </p:spPr>
      </p:pic>
      <p:pic>
        <p:nvPicPr>
          <p:cNvPr id="18" name="Picture 17" descr=" "/>
          <p:cNvPicPr>
            <a:picLocks noChangeAspect="1"/>
          </p:cNvPicPr>
          <p:nvPr/>
        </p:nvPicPr>
        <p:blipFill>
          <a:blip r:embed="rId8"/>
          <a:srcRect/>
          <a:stretch>
            <a:fillRect/>
          </a:stretch>
        </p:blipFill>
        <p:spPr bwMode="auto">
          <a:xfrm>
            <a:off x="287338" y="2854325"/>
            <a:ext cx="768350" cy="1363663"/>
          </a:xfrm>
          <a:prstGeom prst="rect">
            <a:avLst/>
          </a:prstGeom>
          <a:noFill/>
          <a:ln w="9525">
            <a:noFill/>
            <a:miter lim="800000"/>
            <a:headEnd/>
            <a:tailEnd/>
          </a:ln>
        </p:spPr>
      </p:pic>
      <p:pic>
        <p:nvPicPr>
          <p:cNvPr id="15" name="Picture 14" descr=" "/>
          <p:cNvPicPr>
            <a:picLocks noChangeAspect="1"/>
          </p:cNvPicPr>
          <p:nvPr/>
        </p:nvPicPr>
        <p:blipFill>
          <a:blip r:embed="rId9"/>
          <a:srcRect/>
          <a:stretch>
            <a:fillRect/>
          </a:stretch>
        </p:blipFill>
        <p:spPr bwMode="auto">
          <a:xfrm>
            <a:off x="1195388" y="2744788"/>
            <a:ext cx="3621087" cy="3622675"/>
          </a:xfrm>
          <a:prstGeom prst="rect">
            <a:avLst/>
          </a:prstGeom>
          <a:noFill/>
          <a:ln w="9525">
            <a:noFill/>
            <a:miter lim="800000"/>
            <a:headEnd/>
            <a:tailEnd/>
          </a:ln>
        </p:spPr>
      </p:pic>
      <p:sp>
        <p:nvSpPr>
          <p:cNvPr id="71689" name="Title 9"/>
          <p:cNvSpPr>
            <a:spLocks noGrp="1"/>
          </p:cNvSpPr>
          <p:nvPr>
            <p:ph type="title"/>
          </p:nvPr>
        </p:nvSpPr>
        <p:spPr>
          <a:xfrm>
            <a:off x="457200" y="0"/>
            <a:ext cx="8229600" cy="827088"/>
          </a:xfrm>
        </p:spPr>
        <p:txBody>
          <a:bodyPr/>
          <a:lstStyle/>
          <a:p>
            <a:pPr eaLnBrk="1" hangingPunct="1"/>
            <a:r>
              <a:rPr lang="en-US"/>
              <a:t>Tax on Sellers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1000"/>
                                        <p:tgtEl>
                                          <p:spTgt spid="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right)">
                                      <p:cBhvr>
                                        <p:cTn id="12" dur="1000"/>
                                        <p:tgtEl>
                                          <p:spTgt spid="15"/>
                                        </p:tgtEl>
                                      </p:cBhvr>
                                    </p:animEffect>
                                  </p:childTnLst>
                                </p:cTn>
                              </p:par>
                            </p:childTnLst>
                          </p:cTn>
                        </p:par>
                        <p:par>
                          <p:cTn id="13" fill="hold" nodeType="afterGroup">
                            <p:stCondLst>
                              <p:cond delay="1000"/>
                            </p:stCondLst>
                            <p:childTnLst>
                              <p:par>
                                <p:cTn id="14" presetID="22" presetClass="entr" presetSubtype="8"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left)">
                                      <p:cBhvr>
                                        <p:cTn id="16"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r>
              <a:rPr lang="en-US" smtClean="0"/>
              <a:t>Comparing Both Cases</a:t>
            </a:r>
            <a:endParaRPr lang="en-US"/>
          </a:p>
        </p:txBody>
      </p:sp>
      <p:sp>
        <p:nvSpPr>
          <p:cNvPr id="30723" name="Content Placeholder 2"/>
          <p:cNvSpPr>
            <a:spLocks noGrp="1"/>
          </p:cNvSpPr>
          <p:nvPr>
            <p:ph idx="1"/>
          </p:nvPr>
        </p:nvSpPr>
        <p:spPr/>
        <p:txBody>
          <a:bodyPr/>
          <a:lstStyle/>
          <a:p>
            <a:r>
              <a:rPr lang="en-US" dirty="0" smtClean="0"/>
              <a:t>Tax levied on consumers:</a:t>
            </a:r>
          </a:p>
          <a:p>
            <a:pPr lvl="1"/>
            <a:r>
              <a:rPr lang="en-US" dirty="0" smtClean="0"/>
              <a:t>Some of the burden is passed to producers since the market price falls.</a:t>
            </a:r>
          </a:p>
          <a:p>
            <a:r>
              <a:rPr lang="en-US" dirty="0" smtClean="0"/>
              <a:t>Tax levied on a business:</a:t>
            </a:r>
          </a:p>
          <a:p>
            <a:pPr lvl="1"/>
            <a:r>
              <a:rPr lang="en-US" dirty="0" smtClean="0"/>
              <a:t>The firm will attempt to raise prices to pass some of the burden to consumers.</a:t>
            </a:r>
          </a:p>
          <a:p>
            <a:r>
              <a:rPr lang="en-US" dirty="0" smtClean="0"/>
              <a:t>Incidence:</a:t>
            </a:r>
          </a:p>
          <a:p>
            <a:pPr lvl="1"/>
            <a:r>
              <a:rPr lang="en-US" dirty="0" smtClean="0"/>
              <a:t>Incidence is the same.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2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2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2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p:txBody>
          <a:bodyPr/>
          <a:lstStyle/>
          <a:p>
            <a:r>
              <a:rPr lang="en-US" smtClean="0"/>
              <a:t>Deadweight Loss </a:t>
            </a:r>
            <a:endParaRPr lang="en-US"/>
          </a:p>
        </p:txBody>
      </p:sp>
      <p:sp>
        <p:nvSpPr>
          <p:cNvPr id="31747" name="Content Placeholder 2"/>
          <p:cNvSpPr>
            <a:spLocks noGrp="1"/>
          </p:cNvSpPr>
          <p:nvPr>
            <p:ph idx="1"/>
          </p:nvPr>
        </p:nvSpPr>
        <p:spPr/>
        <p:txBody>
          <a:bodyPr/>
          <a:lstStyle/>
          <a:p>
            <a:r>
              <a:rPr lang="en-US" dirty="0" smtClean="0"/>
              <a:t>So far we have shown that a tax hurts both buyers and sellers.</a:t>
            </a:r>
          </a:p>
          <a:p>
            <a:pPr lvl="1"/>
            <a:r>
              <a:rPr lang="en-US" dirty="0" smtClean="0"/>
              <a:t>Buyers pay a higher price, and sellers receive a lower price.</a:t>
            </a:r>
          </a:p>
          <a:p>
            <a:r>
              <a:rPr lang="en-US" dirty="0" smtClean="0"/>
              <a:t>What did we miss?</a:t>
            </a:r>
          </a:p>
          <a:p>
            <a:r>
              <a:rPr lang="en-US" dirty="0" smtClean="0"/>
              <a:t>Deadweight loss:</a:t>
            </a:r>
          </a:p>
          <a:p>
            <a:pPr lvl="1"/>
            <a:r>
              <a:rPr lang="en-US" dirty="0" smtClean="0"/>
              <a:t>The decrease in economic activity caused by market distortions.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4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74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747">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174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 "/>
          <p:cNvPicPr>
            <a:picLocks noChangeAspect="1"/>
          </p:cNvPicPr>
          <p:nvPr/>
        </p:nvPicPr>
        <p:blipFill>
          <a:blip r:embed="rId3"/>
          <a:srcRect/>
          <a:stretch>
            <a:fillRect/>
          </a:stretch>
        </p:blipFill>
        <p:spPr bwMode="auto">
          <a:xfrm>
            <a:off x="4692650" y="2289175"/>
            <a:ext cx="1206500" cy="1697038"/>
          </a:xfrm>
          <a:prstGeom prst="rect">
            <a:avLst/>
          </a:prstGeom>
          <a:noFill/>
          <a:ln w="9525">
            <a:noFill/>
            <a:miter lim="800000"/>
            <a:headEnd/>
            <a:tailEnd/>
          </a:ln>
        </p:spPr>
      </p:pic>
      <p:pic>
        <p:nvPicPr>
          <p:cNvPr id="77827" name="Picture 1" descr="A supply-demand graph titled The Deadweight Loss from a Tax. Price per gallon of milk is on the Y-axis and Quantity of gallons of milk is on the X-axis. The graph plots one upward sloping supply curve and 2 downward sloping demand curves. The first demand curve (D1) intersects the supply curve at the first equilibrium point, E1, which lies at a quantity of 1,000 and a price without a tax $4.00. The second demand curve, D2, intersects the supply curve at the second equilibrium point, E2, which lies at a quantity of 750 and a price sellers receive $3.50.  Another price point on the graph is at $4.50 which is the price buyers pay and features a horizontal line that extends out to D1 and D2. The area to the left of E1 between the quantities of E2 to E1 (750 to 1,000) and the price points of $3.50 to $4.50 forms a triangle between the two demand curves and above the supply curve; this triangle is shaded in and labeled the deadweight loss. "/>
          <p:cNvPicPr>
            <a:picLocks noChangeAspect="1"/>
          </p:cNvPicPr>
          <p:nvPr/>
        </p:nvPicPr>
        <p:blipFill>
          <a:blip r:embed="rId4"/>
          <a:srcRect/>
          <a:stretch>
            <a:fillRect/>
          </a:stretch>
        </p:blipFill>
        <p:spPr bwMode="auto">
          <a:xfrm>
            <a:off x="814388" y="1146175"/>
            <a:ext cx="7427912" cy="5370513"/>
          </a:xfrm>
          <a:prstGeom prst="rect">
            <a:avLst/>
          </a:prstGeom>
          <a:noFill/>
          <a:ln w="9525">
            <a:noFill/>
            <a:miter lim="800000"/>
            <a:headEnd/>
            <a:tailEnd/>
          </a:ln>
        </p:spPr>
      </p:pic>
      <p:sp>
        <p:nvSpPr>
          <p:cNvPr id="77828" name="Title 3"/>
          <p:cNvSpPr>
            <a:spLocks noGrp="1"/>
          </p:cNvSpPr>
          <p:nvPr>
            <p:ph type="title"/>
          </p:nvPr>
        </p:nvSpPr>
        <p:spPr>
          <a:xfrm>
            <a:off x="457200" y="0"/>
            <a:ext cx="8229600" cy="827088"/>
          </a:xfrm>
        </p:spPr>
        <p:txBody>
          <a:bodyPr/>
          <a:lstStyle/>
          <a:p>
            <a:pPr eaLnBrk="1" hangingPunct="1"/>
            <a:r>
              <a:rPr lang="en-US"/>
              <a:t>Deadweight Loss, Graphically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lstStyle/>
          <a:p>
            <a:r>
              <a:rPr lang="en-US" smtClean="0"/>
              <a:t>Tax, Deadweight Loss, and Elasticity—1 </a:t>
            </a:r>
            <a:endParaRPr lang="en-US"/>
          </a:p>
        </p:txBody>
      </p:sp>
      <p:sp>
        <p:nvSpPr>
          <p:cNvPr id="33795" name="Content Placeholder 2"/>
          <p:cNvSpPr>
            <a:spLocks noGrp="1"/>
          </p:cNvSpPr>
          <p:nvPr>
            <p:ph idx="1"/>
          </p:nvPr>
        </p:nvSpPr>
        <p:spPr/>
        <p:txBody>
          <a:bodyPr/>
          <a:lstStyle/>
          <a:p>
            <a:r>
              <a:rPr lang="en-US" dirty="0" smtClean="0"/>
              <a:t>How does tax incidence and DWL change depend on the elasticity of demand?</a:t>
            </a:r>
          </a:p>
          <a:p>
            <a:pPr lvl="1"/>
            <a:r>
              <a:rPr lang="en-US" dirty="0" smtClean="0"/>
              <a:t>When demand is inelastic (elastic), Q</a:t>
            </a:r>
            <a:r>
              <a:rPr lang="en-US" baseline="-25000" dirty="0" smtClean="0"/>
              <a:t>D</a:t>
            </a:r>
            <a:r>
              <a:rPr lang="en-US" dirty="0" smtClean="0"/>
              <a:t> is relatively unresponsive (responsive) to a change in price.</a:t>
            </a:r>
          </a:p>
          <a:p>
            <a:pPr lvl="1"/>
            <a:r>
              <a:rPr lang="en-US" dirty="0" smtClean="0"/>
              <a:t>The more inelastic demand is, the greater the burden on consumers and the smaller the DWL.</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795">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79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 "/>
          <p:cNvPicPr>
            <a:picLocks noChangeAspect="1"/>
          </p:cNvPicPr>
          <p:nvPr/>
        </p:nvPicPr>
        <p:blipFill>
          <a:blip r:embed="rId3"/>
          <a:srcRect/>
          <a:stretch>
            <a:fillRect/>
          </a:stretch>
        </p:blipFill>
        <p:spPr bwMode="auto">
          <a:xfrm>
            <a:off x="5483225" y="2089150"/>
            <a:ext cx="1093788" cy="2506663"/>
          </a:xfrm>
          <a:prstGeom prst="rect">
            <a:avLst/>
          </a:prstGeom>
          <a:noFill/>
          <a:ln w="9525">
            <a:noFill/>
            <a:miter lim="800000"/>
            <a:headEnd/>
            <a:tailEnd/>
          </a:ln>
        </p:spPr>
      </p:pic>
      <p:pic>
        <p:nvPicPr>
          <p:cNvPr id="12" name="Picture 11" descr=" "/>
          <p:cNvPicPr>
            <a:picLocks noChangeAspect="1"/>
          </p:cNvPicPr>
          <p:nvPr/>
        </p:nvPicPr>
        <p:blipFill>
          <a:blip r:embed="rId4"/>
          <a:srcRect/>
          <a:stretch>
            <a:fillRect/>
          </a:stretch>
        </p:blipFill>
        <p:spPr bwMode="auto">
          <a:xfrm>
            <a:off x="4697413" y="3167063"/>
            <a:ext cx="1889125" cy="496887"/>
          </a:xfrm>
          <a:prstGeom prst="rect">
            <a:avLst/>
          </a:prstGeom>
          <a:noFill/>
          <a:ln w="9525">
            <a:noFill/>
            <a:miter lim="800000"/>
            <a:headEnd/>
            <a:tailEnd/>
          </a:ln>
        </p:spPr>
      </p:pic>
      <p:pic>
        <p:nvPicPr>
          <p:cNvPr id="7" name="Picture 6" descr=" "/>
          <p:cNvPicPr>
            <a:picLocks noChangeAspect="1"/>
          </p:cNvPicPr>
          <p:nvPr/>
        </p:nvPicPr>
        <p:blipFill>
          <a:blip r:embed="rId3"/>
          <a:srcRect/>
          <a:stretch>
            <a:fillRect/>
          </a:stretch>
        </p:blipFill>
        <p:spPr bwMode="auto">
          <a:xfrm>
            <a:off x="727075" y="2089150"/>
            <a:ext cx="1093788" cy="2506663"/>
          </a:xfrm>
          <a:prstGeom prst="rect">
            <a:avLst/>
          </a:prstGeom>
          <a:noFill/>
          <a:ln w="9525">
            <a:noFill/>
            <a:miter lim="800000"/>
            <a:headEnd/>
            <a:tailEnd/>
          </a:ln>
        </p:spPr>
      </p:pic>
      <p:pic>
        <p:nvPicPr>
          <p:cNvPr id="81925" name="Picture 5" descr=" "/>
          <p:cNvPicPr>
            <a:picLocks noChangeAspect="1"/>
          </p:cNvPicPr>
          <p:nvPr/>
        </p:nvPicPr>
        <p:blipFill>
          <a:blip r:embed="rId5"/>
          <a:srcRect/>
          <a:stretch>
            <a:fillRect/>
          </a:stretch>
        </p:blipFill>
        <p:spPr bwMode="auto">
          <a:xfrm>
            <a:off x="1303338" y="5184775"/>
            <a:ext cx="6086475" cy="198438"/>
          </a:xfrm>
          <a:prstGeom prst="rect">
            <a:avLst/>
          </a:prstGeom>
          <a:noFill/>
          <a:ln w="9525">
            <a:noFill/>
            <a:miter lim="800000"/>
            <a:headEnd/>
            <a:tailEnd/>
          </a:ln>
        </p:spPr>
      </p:pic>
      <p:pic>
        <p:nvPicPr>
          <p:cNvPr id="8" name="Picture 7" descr=" "/>
          <p:cNvPicPr>
            <a:picLocks noChangeAspect="1"/>
          </p:cNvPicPr>
          <p:nvPr/>
        </p:nvPicPr>
        <p:blipFill>
          <a:blip r:embed="rId6"/>
          <a:srcRect/>
          <a:stretch>
            <a:fillRect/>
          </a:stretch>
        </p:blipFill>
        <p:spPr bwMode="auto">
          <a:xfrm>
            <a:off x="5473700" y="1951038"/>
            <a:ext cx="3062288" cy="2884487"/>
          </a:xfrm>
          <a:prstGeom prst="rect">
            <a:avLst/>
          </a:prstGeom>
          <a:noFill/>
          <a:ln w="9525">
            <a:noFill/>
            <a:miter lim="800000"/>
            <a:headEnd/>
            <a:tailEnd/>
          </a:ln>
        </p:spPr>
      </p:pic>
      <p:pic>
        <p:nvPicPr>
          <p:cNvPr id="11" name="Picture 10" descr=" "/>
          <p:cNvPicPr>
            <a:picLocks noChangeAspect="1"/>
          </p:cNvPicPr>
          <p:nvPr/>
        </p:nvPicPr>
        <p:blipFill>
          <a:blip r:embed="rId7"/>
          <a:srcRect/>
          <a:stretch>
            <a:fillRect/>
          </a:stretch>
        </p:blipFill>
        <p:spPr bwMode="auto">
          <a:xfrm>
            <a:off x="5483225" y="1951038"/>
            <a:ext cx="2546350" cy="2187575"/>
          </a:xfrm>
          <a:prstGeom prst="rect">
            <a:avLst/>
          </a:prstGeom>
          <a:noFill/>
          <a:ln w="9525">
            <a:noFill/>
            <a:miter lim="800000"/>
            <a:headEnd/>
            <a:tailEnd/>
          </a:ln>
        </p:spPr>
      </p:pic>
      <p:pic>
        <p:nvPicPr>
          <p:cNvPr id="13" name="Picture 12" descr=" "/>
          <p:cNvPicPr>
            <a:picLocks noChangeAspect="1"/>
          </p:cNvPicPr>
          <p:nvPr/>
        </p:nvPicPr>
        <p:blipFill>
          <a:blip r:embed="rId6"/>
          <a:srcRect/>
          <a:stretch>
            <a:fillRect/>
          </a:stretch>
        </p:blipFill>
        <p:spPr bwMode="auto">
          <a:xfrm>
            <a:off x="727075" y="1946275"/>
            <a:ext cx="3062288" cy="2884488"/>
          </a:xfrm>
          <a:prstGeom prst="rect">
            <a:avLst/>
          </a:prstGeom>
          <a:noFill/>
          <a:ln w="9525">
            <a:noFill/>
            <a:miter lim="800000"/>
            <a:headEnd/>
            <a:tailEnd/>
          </a:ln>
        </p:spPr>
      </p:pic>
      <p:pic>
        <p:nvPicPr>
          <p:cNvPr id="9" name="Picture 8" descr=" "/>
          <p:cNvPicPr>
            <a:picLocks noChangeAspect="1"/>
          </p:cNvPicPr>
          <p:nvPr/>
        </p:nvPicPr>
        <p:blipFill>
          <a:blip r:embed="rId8"/>
          <a:srcRect/>
          <a:stretch>
            <a:fillRect/>
          </a:stretch>
        </p:blipFill>
        <p:spPr bwMode="auto">
          <a:xfrm>
            <a:off x="461963" y="3524250"/>
            <a:ext cx="1730375" cy="1611313"/>
          </a:xfrm>
          <a:prstGeom prst="rect">
            <a:avLst/>
          </a:prstGeom>
          <a:noFill/>
          <a:ln w="9525">
            <a:noFill/>
            <a:miter lim="800000"/>
            <a:headEnd/>
            <a:tailEnd/>
          </a:ln>
        </p:spPr>
      </p:pic>
      <p:pic>
        <p:nvPicPr>
          <p:cNvPr id="10" name="Picture 9" descr=" "/>
          <p:cNvPicPr>
            <a:picLocks noChangeAspect="1"/>
          </p:cNvPicPr>
          <p:nvPr/>
        </p:nvPicPr>
        <p:blipFill>
          <a:blip r:embed="rId9"/>
          <a:srcRect/>
          <a:stretch>
            <a:fillRect/>
          </a:stretch>
        </p:blipFill>
        <p:spPr bwMode="auto">
          <a:xfrm>
            <a:off x="5202238" y="3071813"/>
            <a:ext cx="1730375" cy="2087562"/>
          </a:xfrm>
          <a:prstGeom prst="rect">
            <a:avLst/>
          </a:prstGeom>
          <a:noFill/>
          <a:ln w="9525">
            <a:noFill/>
            <a:miter lim="800000"/>
            <a:headEnd/>
            <a:tailEnd/>
          </a:ln>
        </p:spPr>
      </p:pic>
      <p:sp>
        <p:nvSpPr>
          <p:cNvPr id="81931" name="Title 14"/>
          <p:cNvSpPr>
            <a:spLocks noGrp="1"/>
          </p:cNvSpPr>
          <p:nvPr>
            <p:ph type="title"/>
          </p:nvPr>
        </p:nvSpPr>
        <p:spPr>
          <a:xfrm>
            <a:off x="457200" y="0"/>
            <a:ext cx="8229600" cy="1527175"/>
          </a:xfrm>
        </p:spPr>
        <p:txBody>
          <a:bodyPr/>
          <a:lstStyle/>
          <a:p>
            <a:pPr eaLnBrk="1" hangingPunct="1"/>
            <a:r>
              <a:rPr lang="en-US">
                <a:latin typeface="Arial" pitchFamily="-107" charset="0"/>
                <a:cs typeface="Arial" pitchFamily="-107" charset="0"/>
              </a:rPr>
              <a:t>Tax and DWL with Perfectly Inelastic Demand</a:t>
            </a:r>
          </a:p>
        </p:txBody>
      </p:sp>
      <p:pic>
        <p:nvPicPr>
          <p:cNvPr id="81932" name="Picture 4" descr="Two graphs, before and after a tax, showing the incidence of tax on the total surplus when demand is inelastic. On each graph the y axis is price, and the x axis is quantity of phone service. On each graph the demand curve is vertical at quantity Q1. In the graph that is before the tax, the supply curve, S1, intersects the demand curve at the equilibrium point, E1, at price P1 and quantity Q1. A small triangular area up to the price P1, and below the equilibrium point is the producer surplus, P.S. The larger rectangular area from the price, P1, and above the equilibrium point is the consumer surplus, C.S. In the graph with after the tax, the supply curve S1, shifts upwards to the new supply curve S2 to reflect the change in price from P1 to P2. With the shift in price the equilibrium point, E1, at price P1 and quantity Q1 shifts to the new equilibrium point, E2, at price P2 and quantity Q1. The area, or producer surplus, up to the original price, P1, and below the original equilibrium point, E1, remains unchanged. A new rectangular area between the prices P2 and P1 and equilibrium points E2 and E1 appears where consumer surplus was before the tax. This area is the tax revenue. Because the incidence of the tax is borne by the consumer, the area for consumer surplus decreases and extends above the new price and equilibrium points, P2 and E2."/>
          <p:cNvPicPr>
            <a:picLocks noChangeAspect="1"/>
          </p:cNvPicPr>
          <p:nvPr/>
        </p:nvPicPr>
        <p:blipFill>
          <a:blip r:embed="rId10"/>
          <a:srcRect/>
          <a:stretch>
            <a:fillRect/>
          </a:stretch>
        </p:blipFill>
        <p:spPr bwMode="auto">
          <a:xfrm>
            <a:off x="271463" y="2041525"/>
            <a:ext cx="8532812" cy="31623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1000"/>
                                        <p:tgtEl>
                                          <p:spTgt spid="1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1000"/>
                                        <p:tgtEl>
                                          <p:spTgt spid="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1000"/>
                                        <p:tgtEl>
                                          <p:spTgt spid="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1000"/>
                                        <p:tgtEl>
                                          <p:spTgt spid="1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1000"/>
                                        <p:tgtEl>
                                          <p:spTgt spid="1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1000"/>
                                        <p:tgtEl>
                                          <p:spTgt spid="1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p:txBody>
          <a:bodyPr/>
          <a:lstStyle/>
          <a:p>
            <a:r>
              <a:rPr lang="en-US" smtClean="0"/>
              <a:t>Tax, Deadweight Loss, and Elasticity—2 </a:t>
            </a:r>
            <a:endParaRPr lang="en-US"/>
          </a:p>
        </p:txBody>
      </p:sp>
      <p:sp>
        <p:nvSpPr>
          <p:cNvPr id="33795" name="Content Placeholder 2"/>
          <p:cNvSpPr>
            <a:spLocks noGrp="1"/>
          </p:cNvSpPr>
          <p:nvPr>
            <p:ph idx="1"/>
          </p:nvPr>
        </p:nvSpPr>
        <p:spPr/>
        <p:txBody>
          <a:bodyPr/>
          <a:lstStyle/>
          <a:p>
            <a:r>
              <a:rPr lang="en-US" smtClean="0"/>
              <a:t>Why would the government want to tax a good with almost perfectly inelastic demand?</a:t>
            </a:r>
          </a:p>
          <a:p>
            <a:pPr lvl="1"/>
            <a:r>
              <a:rPr lang="en-US" smtClean="0"/>
              <a:t>No substitution (ensures steady tax revenue)</a:t>
            </a:r>
          </a:p>
          <a:p>
            <a:pPr lvl="1"/>
            <a:r>
              <a:rPr lang="en-US" smtClean="0"/>
              <a:t>Purchases will not change very much </a:t>
            </a:r>
          </a:p>
          <a:p>
            <a:pPr lvl="1"/>
            <a:r>
              <a:rPr lang="en-US" smtClean="0"/>
              <a:t>So that there is little or no deadweight loss</a:t>
            </a:r>
          </a:p>
          <a:p>
            <a:pPr lvl="1"/>
            <a:endParaRPr lang="en-US" smtClean="0"/>
          </a:p>
          <a:p>
            <a:pPr lvl="1"/>
            <a:r>
              <a:rPr lang="en-US" smtClean="0"/>
              <a:t>Do we tax Brussels sprouts or </a:t>
            </a:r>
            <a:br>
              <a:rPr lang="en-US" smtClean="0"/>
            </a:br>
            <a:r>
              <a:rPr lang="en-US" smtClean="0"/>
              <a:t>cigarettes?</a:t>
            </a:r>
            <a:endParaRPr lang="en-US"/>
          </a:p>
        </p:txBody>
      </p:sp>
      <p:pic>
        <p:nvPicPr>
          <p:cNvPr id="5" name="Picture 7" descr="An open pack of Marlboro cigarettes. "/>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7326597" y="4751161"/>
            <a:ext cx="1490453" cy="2106839"/>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3795">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379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3795">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3795">
                                            <p:txEl>
                                              <p:pRg st="5" end="5"/>
                                            </p:txEl>
                                          </p:spTgt>
                                        </p:tgtEl>
                                        <p:attrNameLst>
                                          <p:attrName>style.visibility</p:attrName>
                                        </p:attrNameLst>
                                      </p:cBhvr>
                                      <p:to>
                                        <p:strVal val="visible"/>
                                      </p:to>
                                    </p:set>
                                  </p:childTnLst>
                                </p:cTn>
                              </p:par>
                            </p:childTnLst>
                          </p:cTn>
                        </p:par>
                        <p:par>
                          <p:cTn id="19" fill="hold" nodeType="afterGroup">
                            <p:stCondLst>
                              <p:cond delay="0"/>
                            </p:stCondLst>
                            <p:childTnLst>
                              <p:par>
                                <p:cTn id="20" presetID="1" presetClass="entr" presetSubtype="0"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 "/>
          <p:cNvPicPr>
            <a:picLocks noChangeAspect="1"/>
          </p:cNvPicPr>
          <p:nvPr/>
        </p:nvPicPr>
        <p:blipFill>
          <a:blip r:embed="rId3"/>
          <a:srcRect/>
          <a:stretch>
            <a:fillRect/>
          </a:stretch>
        </p:blipFill>
        <p:spPr bwMode="auto">
          <a:xfrm>
            <a:off x="4733925" y="3498850"/>
            <a:ext cx="2392363" cy="1206500"/>
          </a:xfrm>
          <a:prstGeom prst="rect">
            <a:avLst/>
          </a:prstGeom>
          <a:noFill/>
          <a:ln w="9525">
            <a:noFill/>
            <a:miter lim="800000"/>
            <a:headEnd/>
            <a:tailEnd/>
          </a:ln>
        </p:spPr>
      </p:pic>
      <p:pic>
        <p:nvPicPr>
          <p:cNvPr id="15" name="Picture 14" descr=" "/>
          <p:cNvPicPr>
            <a:picLocks noChangeAspect="1"/>
          </p:cNvPicPr>
          <p:nvPr/>
        </p:nvPicPr>
        <p:blipFill>
          <a:blip r:embed="rId4"/>
          <a:srcRect/>
          <a:stretch>
            <a:fillRect/>
          </a:stretch>
        </p:blipFill>
        <p:spPr bwMode="auto">
          <a:xfrm>
            <a:off x="5538788" y="2828925"/>
            <a:ext cx="746125" cy="1817688"/>
          </a:xfrm>
          <a:prstGeom prst="rect">
            <a:avLst/>
          </a:prstGeom>
          <a:noFill/>
          <a:ln w="9525">
            <a:noFill/>
            <a:miter lim="800000"/>
            <a:headEnd/>
            <a:tailEnd/>
          </a:ln>
        </p:spPr>
      </p:pic>
      <p:pic>
        <p:nvPicPr>
          <p:cNvPr id="86020" name="Picture 4" descr="Figure 5.10 contains 2 graphs comparing a tax on products with more elastic demand before and after the tax. Graph A shows before the tax and graph B shows after the tax. Each graph is described in the following 2 slides."/>
          <p:cNvPicPr>
            <a:picLocks noChangeAspect="1"/>
          </p:cNvPicPr>
          <p:nvPr/>
        </p:nvPicPr>
        <p:blipFill>
          <a:blip r:embed="rId5"/>
          <a:srcRect/>
          <a:stretch>
            <a:fillRect/>
          </a:stretch>
        </p:blipFill>
        <p:spPr bwMode="auto">
          <a:xfrm>
            <a:off x="534988" y="2208213"/>
            <a:ext cx="8324850" cy="3024187"/>
          </a:xfrm>
          <a:prstGeom prst="rect">
            <a:avLst/>
          </a:prstGeom>
          <a:noFill/>
          <a:ln w="9525">
            <a:noFill/>
            <a:miter lim="800000"/>
            <a:headEnd/>
            <a:tailEnd/>
          </a:ln>
        </p:spPr>
      </p:pic>
      <p:pic>
        <p:nvPicPr>
          <p:cNvPr id="86021" name="Picture 8" descr=" "/>
          <p:cNvPicPr>
            <a:picLocks noChangeAspect="1"/>
          </p:cNvPicPr>
          <p:nvPr/>
        </p:nvPicPr>
        <p:blipFill>
          <a:blip r:embed="rId6"/>
          <a:srcRect/>
          <a:stretch>
            <a:fillRect/>
          </a:stretch>
        </p:blipFill>
        <p:spPr bwMode="auto">
          <a:xfrm>
            <a:off x="977900" y="2254250"/>
            <a:ext cx="2794000" cy="2451100"/>
          </a:xfrm>
          <a:prstGeom prst="rect">
            <a:avLst/>
          </a:prstGeom>
          <a:noFill/>
          <a:ln w="9525">
            <a:noFill/>
            <a:miter lim="800000"/>
            <a:headEnd/>
            <a:tailEnd/>
          </a:ln>
        </p:spPr>
      </p:pic>
      <p:pic>
        <p:nvPicPr>
          <p:cNvPr id="86022" name="Picture 5" descr=" "/>
          <p:cNvPicPr>
            <a:picLocks noChangeAspect="1"/>
          </p:cNvPicPr>
          <p:nvPr/>
        </p:nvPicPr>
        <p:blipFill>
          <a:blip r:embed="rId7"/>
          <a:srcRect/>
          <a:stretch>
            <a:fillRect/>
          </a:stretch>
        </p:blipFill>
        <p:spPr bwMode="auto">
          <a:xfrm>
            <a:off x="2190750" y="5143500"/>
            <a:ext cx="5856288" cy="192088"/>
          </a:xfrm>
          <a:prstGeom prst="rect">
            <a:avLst/>
          </a:prstGeom>
          <a:noFill/>
          <a:ln w="9525">
            <a:noFill/>
            <a:miter lim="800000"/>
            <a:headEnd/>
            <a:tailEnd/>
          </a:ln>
        </p:spPr>
      </p:pic>
      <p:pic>
        <p:nvPicPr>
          <p:cNvPr id="86023" name="Picture 6" descr=" "/>
          <p:cNvPicPr>
            <a:picLocks noChangeAspect="1"/>
          </p:cNvPicPr>
          <p:nvPr/>
        </p:nvPicPr>
        <p:blipFill>
          <a:blip r:embed="rId8"/>
          <a:srcRect/>
          <a:stretch>
            <a:fillRect/>
          </a:stretch>
        </p:blipFill>
        <p:spPr bwMode="auto">
          <a:xfrm>
            <a:off x="977900" y="2828925"/>
            <a:ext cx="995363" cy="1817688"/>
          </a:xfrm>
          <a:prstGeom prst="rect">
            <a:avLst/>
          </a:prstGeom>
          <a:noFill/>
          <a:ln w="9525">
            <a:noFill/>
            <a:miter lim="800000"/>
            <a:headEnd/>
            <a:tailEnd/>
          </a:ln>
        </p:spPr>
      </p:pic>
      <p:pic>
        <p:nvPicPr>
          <p:cNvPr id="86024" name="Picture 7" descr=" "/>
          <p:cNvPicPr>
            <a:picLocks noChangeAspect="1"/>
          </p:cNvPicPr>
          <p:nvPr/>
        </p:nvPicPr>
        <p:blipFill>
          <a:blip r:embed="rId9"/>
          <a:srcRect/>
          <a:stretch>
            <a:fillRect/>
          </a:stretch>
        </p:blipFill>
        <p:spPr bwMode="auto">
          <a:xfrm>
            <a:off x="725488" y="3659188"/>
            <a:ext cx="1570037" cy="1493837"/>
          </a:xfrm>
          <a:prstGeom prst="rect">
            <a:avLst/>
          </a:prstGeom>
          <a:noFill/>
          <a:ln w="9525">
            <a:noFill/>
            <a:miter lim="800000"/>
            <a:headEnd/>
            <a:tailEnd/>
          </a:ln>
        </p:spPr>
      </p:pic>
      <p:pic>
        <p:nvPicPr>
          <p:cNvPr id="10" name="Picture 9" descr=" "/>
          <p:cNvPicPr>
            <a:picLocks noChangeAspect="1"/>
          </p:cNvPicPr>
          <p:nvPr/>
        </p:nvPicPr>
        <p:blipFill>
          <a:blip r:embed="rId10"/>
          <a:srcRect/>
          <a:stretch>
            <a:fillRect/>
          </a:stretch>
        </p:blipFill>
        <p:spPr bwMode="auto">
          <a:xfrm>
            <a:off x="6265863" y="3333750"/>
            <a:ext cx="1263650" cy="669925"/>
          </a:xfrm>
          <a:prstGeom prst="rect">
            <a:avLst/>
          </a:prstGeom>
          <a:noFill/>
          <a:ln w="9525">
            <a:noFill/>
            <a:miter lim="800000"/>
            <a:headEnd/>
            <a:tailEnd/>
          </a:ln>
        </p:spPr>
      </p:pic>
      <p:pic>
        <p:nvPicPr>
          <p:cNvPr id="12" name="Picture 11" descr=" "/>
          <p:cNvPicPr>
            <a:picLocks noChangeAspect="1"/>
          </p:cNvPicPr>
          <p:nvPr/>
        </p:nvPicPr>
        <p:blipFill>
          <a:blip r:embed="rId11"/>
          <a:srcRect/>
          <a:stretch>
            <a:fillRect/>
          </a:stretch>
        </p:blipFill>
        <p:spPr bwMode="auto">
          <a:xfrm>
            <a:off x="5519738" y="2208213"/>
            <a:ext cx="2335212" cy="1952625"/>
          </a:xfrm>
          <a:prstGeom prst="rect">
            <a:avLst/>
          </a:prstGeom>
          <a:noFill/>
          <a:ln w="9525">
            <a:noFill/>
            <a:miter lim="800000"/>
            <a:headEnd/>
            <a:tailEnd/>
          </a:ln>
        </p:spPr>
      </p:pic>
      <p:pic>
        <p:nvPicPr>
          <p:cNvPr id="86027" name="Picture 12" descr=" "/>
          <p:cNvPicPr>
            <a:picLocks noChangeAspect="1"/>
          </p:cNvPicPr>
          <p:nvPr/>
        </p:nvPicPr>
        <p:blipFill>
          <a:blip r:embed="rId12"/>
          <a:srcRect/>
          <a:stretch>
            <a:fillRect/>
          </a:stretch>
        </p:blipFill>
        <p:spPr bwMode="auto">
          <a:xfrm>
            <a:off x="5276850" y="2235200"/>
            <a:ext cx="3043238" cy="2909888"/>
          </a:xfrm>
          <a:prstGeom prst="rect">
            <a:avLst/>
          </a:prstGeom>
          <a:noFill/>
          <a:ln w="9525">
            <a:noFill/>
            <a:miter lim="800000"/>
            <a:headEnd/>
            <a:tailEnd/>
          </a:ln>
        </p:spPr>
      </p:pic>
      <p:pic>
        <p:nvPicPr>
          <p:cNvPr id="11" name="Picture 10" descr=" "/>
          <p:cNvPicPr>
            <a:picLocks noChangeAspect="1"/>
          </p:cNvPicPr>
          <p:nvPr/>
        </p:nvPicPr>
        <p:blipFill>
          <a:blip r:embed="rId13"/>
          <a:srcRect/>
          <a:stretch>
            <a:fillRect/>
          </a:stretch>
        </p:blipFill>
        <p:spPr bwMode="auto">
          <a:xfrm>
            <a:off x="5257800" y="3208338"/>
            <a:ext cx="1104900" cy="1924050"/>
          </a:xfrm>
          <a:prstGeom prst="rect">
            <a:avLst/>
          </a:prstGeom>
          <a:noFill/>
          <a:ln w="9525">
            <a:noFill/>
            <a:miter lim="800000"/>
            <a:headEnd/>
            <a:tailEnd/>
          </a:ln>
        </p:spPr>
      </p:pic>
      <p:sp>
        <p:nvSpPr>
          <p:cNvPr id="86029" name="Title 15"/>
          <p:cNvSpPr>
            <a:spLocks noGrp="1"/>
          </p:cNvSpPr>
          <p:nvPr>
            <p:ph type="title"/>
          </p:nvPr>
        </p:nvSpPr>
        <p:spPr>
          <a:xfrm>
            <a:off x="457200" y="0"/>
            <a:ext cx="8229600" cy="1527175"/>
          </a:xfrm>
        </p:spPr>
        <p:txBody>
          <a:bodyPr/>
          <a:lstStyle/>
          <a:p>
            <a:pPr eaLnBrk="1" hangingPunct="1"/>
            <a:r>
              <a:rPr lang="en-US">
                <a:latin typeface="Arial" pitchFamily="-107" charset="0"/>
                <a:cs typeface="Arial" pitchFamily="-107" charset="0"/>
              </a:rPr>
              <a:t>Tax and DWL with Somewhat Elastic Demand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1000"/>
                                        <p:tgtEl>
                                          <p:spTgt spid="11"/>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1000"/>
                                        <p:tgtEl>
                                          <p:spTgt spid="1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left)">
                                      <p:cBhvr>
                                        <p:cTn id="21" dur="1000"/>
                                        <p:tgtEl>
                                          <p:spTgt spid="15"/>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left)">
                                      <p:cBhvr>
                                        <p:cTn id="26"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 "/>
          <p:cNvPicPr>
            <a:picLocks noChangeAspect="1"/>
          </p:cNvPicPr>
          <p:nvPr/>
        </p:nvPicPr>
        <p:blipFill>
          <a:blip r:embed="rId3"/>
          <a:srcRect/>
          <a:stretch>
            <a:fillRect/>
          </a:stretch>
        </p:blipFill>
        <p:spPr bwMode="auto">
          <a:xfrm>
            <a:off x="5892800" y="3498850"/>
            <a:ext cx="1128713" cy="454025"/>
          </a:xfrm>
          <a:prstGeom prst="rect">
            <a:avLst/>
          </a:prstGeom>
          <a:noFill/>
          <a:ln w="9525">
            <a:noFill/>
            <a:miter lim="800000"/>
            <a:headEnd/>
            <a:tailEnd/>
          </a:ln>
        </p:spPr>
      </p:pic>
      <p:pic>
        <p:nvPicPr>
          <p:cNvPr id="12" name="Picture 11" descr=" "/>
          <p:cNvPicPr>
            <a:picLocks noChangeAspect="1"/>
          </p:cNvPicPr>
          <p:nvPr/>
        </p:nvPicPr>
        <p:blipFill>
          <a:blip r:embed="rId4"/>
          <a:srcRect/>
          <a:stretch>
            <a:fillRect/>
          </a:stretch>
        </p:blipFill>
        <p:spPr bwMode="auto">
          <a:xfrm>
            <a:off x="5494338" y="3937000"/>
            <a:ext cx="1344612" cy="396875"/>
          </a:xfrm>
          <a:prstGeom prst="rect">
            <a:avLst/>
          </a:prstGeom>
          <a:noFill/>
          <a:ln w="9525">
            <a:noFill/>
            <a:miter lim="800000"/>
            <a:headEnd/>
            <a:tailEnd/>
          </a:ln>
        </p:spPr>
      </p:pic>
      <p:pic>
        <p:nvPicPr>
          <p:cNvPr id="7" name="Picture 6" descr=" "/>
          <p:cNvPicPr>
            <a:picLocks noChangeAspect="1"/>
          </p:cNvPicPr>
          <p:nvPr/>
        </p:nvPicPr>
        <p:blipFill>
          <a:blip r:embed="rId5"/>
          <a:srcRect/>
          <a:stretch>
            <a:fillRect/>
          </a:stretch>
        </p:blipFill>
        <p:spPr bwMode="auto">
          <a:xfrm>
            <a:off x="655638" y="3519488"/>
            <a:ext cx="989012" cy="869950"/>
          </a:xfrm>
          <a:prstGeom prst="rect">
            <a:avLst/>
          </a:prstGeom>
          <a:noFill/>
          <a:ln w="9525">
            <a:noFill/>
            <a:miter lim="800000"/>
            <a:headEnd/>
            <a:tailEnd/>
          </a:ln>
        </p:spPr>
      </p:pic>
      <p:pic>
        <p:nvPicPr>
          <p:cNvPr id="88069" name="Picture 7" descr=" "/>
          <p:cNvPicPr>
            <a:picLocks noChangeAspect="1"/>
          </p:cNvPicPr>
          <p:nvPr/>
        </p:nvPicPr>
        <p:blipFill>
          <a:blip r:embed="rId6"/>
          <a:srcRect/>
          <a:stretch>
            <a:fillRect/>
          </a:stretch>
        </p:blipFill>
        <p:spPr bwMode="auto">
          <a:xfrm>
            <a:off x="627063" y="1995488"/>
            <a:ext cx="2847975" cy="2413000"/>
          </a:xfrm>
          <a:prstGeom prst="rect">
            <a:avLst/>
          </a:prstGeom>
          <a:noFill/>
          <a:ln w="9525">
            <a:noFill/>
            <a:miter lim="800000"/>
            <a:headEnd/>
            <a:tailEnd/>
          </a:ln>
        </p:spPr>
      </p:pic>
      <p:pic>
        <p:nvPicPr>
          <p:cNvPr id="88070" name="Picture 5" descr=" "/>
          <p:cNvPicPr>
            <a:picLocks noChangeAspect="1"/>
          </p:cNvPicPr>
          <p:nvPr/>
        </p:nvPicPr>
        <p:blipFill>
          <a:blip r:embed="rId7"/>
          <a:srcRect/>
          <a:stretch>
            <a:fillRect/>
          </a:stretch>
        </p:blipFill>
        <p:spPr bwMode="auto">
          <a:xfrm>
            <a:off x="396875" y="3248025"/>
            <a:ext cx="1344613" cy="1641475"/>
          </a:xfrm>
          <a:prstGeom prst="rect">
            <a:avLst/>
          </a:prstGeom>
          <a:noFill/>
          <a:ln w="9525">
            <a:noFill/>
            <a:miter lim="800000"/>
            <a:headEnd/>
            <a:tailEnd/>
          </a:ln>
        </p:spPr>
      </p:pic>
      <p:pic>
        <p:nvPicPr>
          <p:cNvPr id="9" name="Picture 8" descr=" "/>
          <p:cNvPicPr>
            <a:picLocks noChangeAspect="1"/>
          </p:cNvPicPr>
          <p:nvPr/>
        </p:nvPicPr>
        <p:blipFill>
          <a:blip r:embed="rId8"/>
          <a:srcRect/>
          <a:stretch>
            <a:fillRect/>
          </a:stretch>
        </p:blipFill>
        <p:spPr bwMode="auto">
          <a:xfrm>
            <a:off x="5484813" y="2470150"/>
            <a:ext cx="593725" cy="1484313"/>
          </a:xfrm>
          <a:prstGeom prst="rect">
            <a:avLst/>
          </a:prstGeom>
          <a:noFill/>
          <a:ln w="9525">
            <a:noFill/>
            <a:miter lim="800000"/>
            <a:headEnd/>
            <a:tailEnd/>
          </a:ln>
        </p:spPr>
      </p:pic>
      <p:pic>
        <p:nvPicPr>
          <p:cNvPr id="13" name="Picture 12" descr=" "/>
          <p:cNvPicPr>
            <a:picLocks noChangeAspect="1"/>
          </p:cNvPicPr>
          <p:nvPr/>
        </p:nvPicPr>
        <p:blipFill>
          <a:blip r:embed="rId9"/>
          <a:srcRect/>
          <a:stretch>
            <a:fillRect/>
          </a:stretch>
        </p:blipFill>
        <p:spPr bwMode="auto">
          <a:xfrm>
            <a:off x="5494338" y="1860550"/>
            <a:ext cx="2768600" cy="2590800"/>
          </a:xfrm>
          <a:prstGeom prst="rect">
            <a:avLst/>
          </a:prstGeom>
          <a:noFill/>
          <a:ln w="9525">
            <a:noFill/>
            <a:miter lim="800000"/>
            <a:headEnd/>
            <a:tailEnd/>
          </a:ln>
        </p:spPr>
      </p:pic>
      <p:pic>
        <p:nvPicPr>
          <p:cNvPr id="88073" name="Picture 14" descr=" "/>
          <p:cNvPicPr>
            <a:picLocks noChangeAspect="1"/>
          </p:cNvPicPr>
          <p:nvPr/>
        </p:nvPicPr>
        <p:blipFill>
          <a:blip r:embed="rId10"/>
          <a:srcRect/>
          <a:stretch>
            <a:fillRect/>
          </a:stretch>
        </p:blipFill>
        <p:spPr bwMode="auto">
          <a:xfrm>
            <a:off x="1468438" y="4967288"/>
            <a:ext cx="6149975" cy="198437"/>
          </a:xfrm>
          <a:prstGeom prst="rect">
            <a:avLst/>
          </a:prstGeom>
          <a:noFill/>
          <a:ln w="9525">
            <a:noFill/>
            <a:miter lim="800000"/>
            <a:headEnd/>
            <a:tailEnd/>
          </a:ln>
        </p:spPr>
      </p:pic>
      <p:pic>
        <p:nvPicPr>
          <p:cNvPr id="11" name="Picture 10" descr=" "/>
          <p:cNvPicPr>
            <a:picLocks noChangeAspect="1"/>
          </p:cNvPicPr>
          <p:nvPr/>
        </p:nvPicPr>
        <p:blipFill>
          <a:blip r:embed="rId11"/>
          <a:srcRect/>
          <a:stretch>
            <a:fillRect/>
          </a:stretch>
        </p:blipFill>
        <p:spPr bwMode="auto">
          <a:xfrm>
            <a:off x="5184775" y="3213100"/>
            <a:ext cx="792163" cy="1660525"/>
          </a:xfrm>
          <a:prstGeom prst="rect">
            <a:avLst/>
          </a:prstGeom>
          <a:noFill/>
          <a:ln w="9525">
            <a:noFill/>
            <a:miter lim="800000"/>
            <a:headEnd/>
            <a:tailEnd/>
          </a:ln>
        </p:spPr>
      </p:pic>
      <p:sp>
        <p:nvSpPr>
          <p:cNvPr id="88075" name="Title 15"/>
          <p:cNvSpPr>
            <a:spLocks noGrp="1"/>
          </p:cNvSpPr>
          <p:nvPr>
            <p:ph type="title"/>
          </p:nvPr>
        </p:nvSpPr>
        <p:spPr>
          <a:xfrm>
            <a:off x="457200" y="0"/>
            <a:ext cx="8229600" cy="1527175"/>
          </a:xfrm>
        </p:spPr>
        <p:txBody>
          <a:bodyPr/>
          <a:lstStyle/>
          <a:p>
            <a:pPr eaLnBrk="1" hangingPunct="1"/>
            <a:r>
              <a:rPr lang="en-US">
                <a:latin typeface="Arial" pitchFamily="-107" charset="0"/>
                <a:cs typeface="Arial" pitchFamily="-107" charset="0"/>
              </a:rPr>
              <a:t>Tax and DWL with Perfectly Elastic Demand</a:t>
            </a:r>
          </a:p>
        </p:txBody>
      </p:sp>
      <p:pic>
        <p:nvPicPr>
          <p:cNvPr id="10" name="Picture 9" descr=" "/>
          <p:cNvPicPr>
            <a:picLocks noChangeAspect="1"/>
          </p:cNvPicPr>
          <p:nvPr/>
        </p:nvPicPr>
        <p:blipFill>
          <a:blip r:embed="rId12"/>
          <a:srcRect/>
          <a:stretch>
            <a:fillRect/>
          </a:stretch>
        </p:blipFill>
        <p:spPr bwMode="auto">
          <a:xfrm>
            <a:off x="4921250" y="1868488"/>
            <a:ext cx="3341688" cy="3005137"/>
          </a:xfrm>
          <a:prstGeom prst="rect">
            <a:avLst/>
          </a:prstGeom>
          <a:noFill/>
          <a:ln w="9525">
            <a:noFill/>
            <a:miter lim="800000"/>
            <a:headEnd/>
            <a:tailEnd/>
          </a:ln>
        </p:spPr>
      </p:pic>
      <p:pic>
        <p:nvPicPr>
          <p:cNvPr id="88077" name="Picture 4" descr="Figure 5.11 has 2 graphs comparing a tax on products with highly elastic demand before and after the tax. Graph A is before the tax and graph B is after the tax. The description of each graph is included in the following 2 slides."/>
          <p:cNvPicPr>
            <a:picLocks noChangeAspect="1"/>
          </p:cNvPicPr>
          <p:nvPr/>
        </p:nvPicPr>
        <p:blipFill>
          <a:blip r:embed="rId13"/>
          <a:srcRect/>
          <a:stretch>
            <a:fillRect/>
          </a:stretch>
        </p:blipFill>
        <p:spPr bwMode="auto">
          <a:xfrm>
            <a:off x="200025" y="2060575"/>
            <a:ext cx="8621713" cy="29067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10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1000"/>
                                        <p:tgtEl>
                                          <p:spTgt spid="1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1000"/>
                                        <p:tgtEl>
                                          <p:spTgt spid="13"/>
                                        </p:tgtEl>
                                      </p:cBhvr>
                                    </p:animEffect>
                                  </p:childTnLst>
                                </p:cTn>
                              </p:par>
                            </p:childTnLst>
                          </p:cTn>
                        </p:par>
                        <p:par>
                          <p:cTn id="18" fill="hold" nodeType="afterGroup">
                            <p:stCondLst>
                              <p:cond delay="100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1000"/>
                                        <p:tgtEl>
                                          <p:spTgt spid="11"/>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4"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down)">
                                      <p:cBhvr>
                                        <p:cTn id="26" dur="1000"/>
                                        <p:tgtEl>
                                          <p:spTgt spid="9"/>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4"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down)">
                                      <p:cBhvr>
                                        <p:cTn id="31" dur="1000"/>
                                        <p:tgtEl>
                                          <p:spTgt spid="12"/>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4" fill="hold"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down)">
                                      <p:cBhvr>
                                        <p:cTn id="36"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a:xfrm>
            <a:off x="457200" y="0"/>
            <a:ext cx="8229600" cy="1527175"/>
          </a:xfrm>
        </p:spPr>
        <p:txBody>
          <a:bodyPr/>
          <a:lstStyle/>
          <a:p>
            <a:r>
              <a:rPr lang="en-US">
                <a:latin typeface="Helvetica Neue" pitchFamily="-107" charset="0"/>
                <a:cs typeface="Arial" pitchFamily="-107" charset="0"/>
              </a:rPr>
              <a:t>Comparing the Three Cases</a:t>
            </a:r>
          </a:p>
        </p:txBody>
      </p:sp>
      <p:sp>
        <p:nvSpPr>
          <p:cNvPr id="3" name="Content Placeholder 2"/>
          <p:cNvSpPr>
            <a:spLocks noGrp="1"/>
          </p:cNvSpPr>
          <p:nvPr>
            <p:ph idx="1"/>
          </p:nvPr>
        </p:nvSpPr>
        <p:spPr>
          <a:xfrm>
            <a:off x="457200" y="1712913"/>
            <a:ext cx="8229600" cy="4895850"/>
          </a:xfrm>
        </p:spPr>
        <p:txBody>
          <a:bodyPr/>
          <a:lstStyle/>
          <a:p>
            <a:pPr>
              <a:buFont typeface="Arial" pitchFamily="-107" charset="0"/>
              <a:buChar char="•"/>
            </a:pPr>
            <a:r>
              <a:rPr lang="en-US">
                <a:latin typeface="Arial" pitchFamily="-107" charset="0"/>
                <a:cs typeface="Arial" pitchFamily="-107" charset="0"/>
              </a:rPr>
              <a:t>If demand is perfectly inelastic, the burden of the tax falls on consumers but there was no DWL.</a:t>
            </a:r>
          </a:p>
          <a:p>
            <a:pPr>
              <a:buFont typeface="Arial" pitchFamily="-107" charset="0"/>
              <a:buChar char="•"/>
            </a:pPr>
            <a:r>
              <a:rPr lang="en-US">
                <a:latin typeface="Arial" pitchFamily="-107" charset="0"/>
                <a:cs typeface="Arial" pitchFamily="-107" charset="0"/>
              </a:rPr>
              <a:t>As demand becomes less inelastic (or more elastic) the tax burden starts to fall more on producers but there is a DWL.</a:t>
            </a:r>
          </a:p>
          <a:p>
            <a:pPr>
              <a:buFont typeface="Arial" pitchFamily="-107" charset="0"/>
              <a:buChar char="•"/>
            </a:pPr>
            <a:r>
              <a:rPr lang="en-US">
                <a:latin typeface="Arial" pitchFamily="-107" charset="0"/>
                <a:cs typeface="Arial" pitchFamily="-107" charset="0"/>
              </a:rPr>
              <a:t>If demand is perfectly elastic, the burden of the tax falls on producers and there is a larger DWL.</a:t>
            </a:r>
          </a:p>
          <a:p>
            <a:pPr>
              <a:buFont typeface="Arial" pitchFamily="-107" charset="0"/>
              <a:buChar char="•"/>
            </a:pPr>
            <a:endParaRPr lang="en-US">
              <a:latin typeface="Arial" pitchFamily="-107" charset="0"/>
              <a:cs typeface="Arial" pitchFamily="-107"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0"/>
            <a:ext cx="8229600" cy="1527175"/>
          </a:xfrm>
        </p:spPr>
        <p:txBody>
          <a:bodyPr/>
          <a:lstStyle/>
          <a:p>
            <a:r>
              <a:rPr lang="en-US">
                <a:latin typeface="Helvetica Neue" pitchFamily="-107" charset="0"/>
                <a:cs typeface="Arial" pitchFamily="-107" charset="0"/>
              </a:rPr>
              <a:t>Big Questions</a:t>
            </a:r>
          </a:p>
        </p:txBody>
      </p:sp>
      <p:sp>
        <p:nvSpPr>
          <p:cNvPr id="7171" name="Content Placeholder 2"/>
          <p:cNvSpPr>
            <a:spLocks noGrp="1"/>
          </p:cNvSpPr>
          <p:nvPr>
            <p:ph idx="1"/>
          </p:nvPr>
        </p:nvSpPr>
        <p:spPr>
          <a:xfrm>
            <a:off x="457200" y="1712913"/>
            <a:ext cx="8229600" cy="4895850"/>
          </a:xfrm>
        </p:spPr>
        <p:txBody>
          <a:bodyPr/>
          <a:lstStyle/>
          <a:p>
            <a:pPr marL="514350" indent="-514350">
              <a:buFont typeface="Calibri" pitchFamily="-107" charset="0"/>
              <a:buAutoNum type="arabicPeriod"/>
            </a:pPr>
            <a:r>
              <a:rPr lang="en-US" dirty="0">
                <a:latin typeface="Arial" pitchFamily="-107" charset="0"/>
                <a:cs typeface="Arial" pitchFamily="-107" charset="0"/>
              </a:rPr>
              <a:t>What are consumer surplus and producer surplus?</a:t>
            </a:r>
          </a:p>
          <a:p>
            <a:pPr marL="514350" indent="-514350">
              <a:buFont typeface="Calibri" pitchFamily="-107" charset="0"/>
              <a:buAutoNum type="arabicPeriod"/>
            </a:pPr>
            <a:endParaRPr lang="en-US" dirty="0">
              <a:latin typeface="Arial" pitchFamily="-107" charset="0"/>
              <a:cs typeface="Arial" pitchFamily="-107" charset="0"/>
            </a:endParaRPr>
          </a:p>
          <a:p>
            <a:pPr marL="514350" indent="-514350">
              <a:buFont typeface="Calibri" pitchFamily="-107" charset="0"/>
              <a:buAutoNum type="arabicPeriod"/>
            </a:pPr>
            <a:r>
              <a:rPr lang="en-US" dirty="0">
                <a:latin typeface="Arial" pitchFamily="-107" charset="0"/>
                <a:cs typeface="Arial" pitchFamily="-107" charset="0"/>
              </a:rPr>
              <a:t>When is a market efficient?</a:t>
            </a:r>
          </a:p>
          <a:p>
            <a:pPr marL="514350" indent="-514350">
              <a:buFont typeface="Calibri" pitchFamily="-107" charset="0"/>
              <a:buAutoNum type="arabicPeriod"/>
            </a:pPr>
            <a:endParaRPr lang="en-US" dirty="0">
              <a:latin typeface="Arial" pitchFamily="-107" charset="0"/>
              <a:cs typeface="Arial" pitchFamily="-107" charset="0"/>
            </a:endParaRPr>
          </a:p>
          <a:p>
            <a:pPr marL="514350" indent="-514350">
              <a:buFont typeface="Calibri" pitchFamily="-107" charset="0"/>
              <a:buAutoNum type="arabicPeriod"/>
            </a:pPr>
            <a:r>
              <a:rPr lang="en-US" dirty="0">
                <a:latin typeface="Arial" pitchFamily="-107" charset="0"/>
                <a:cs typeface="Arial" pitchFamily="-107" charset="0"/>
              </a:rPr>
              <a:t>Why do taxes create deadweight loss in otherwise efficient markets?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7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7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Practice What You Know</a:t>
            </a:r>
            <a:r>
              <a:rPr lang="en-US">
                <a:latin typeface="Helvetica Neue" pitchFamily="-107" charset="0"/>
                <a:cs typeface="Arial" pitchFamily="-107" charset="0"/>
              </a:rPr>
              <a:t>—</a:t>
            </a:r>
            <a:r>
              <a:rPr lang="en-US">
                <a:latin typeface="Arial" pitchFamily="-107" charset="0"/>
                <a:cs typeface="Arial" pitchFamily="-107" charset="0"/>
              </a:rPr>
              <a:t>3 </a:t>
            </a:r>
          </a:p>
        </p:txBody>
      </p:sp>
      <p:sp>
        <p:nvSpPr>
          <p:cNvPr id="92163" name="Content Placeholder 2"/>
          <p:cNvSpPr>
            <a:spLocks noGrp="1"/>
          </p:cNvSpPr>
          <p:nvPr>
            <p:ph idx="1"/>
          </p:nvPr>
        </p:nvSpPr>
        <p:spPr>
          <a:xfrm>
            <a:off x="457200" y="1712913"/>
            <a:ext cx="8229600" cy="4895850"/>
          </a:xfrm>
        </p:spPr>
        <p:txBody>
          <a:bodyPr/>
          <a:lstStyle/>
          <a:p>
            <a:pPr eaLnBrk="1" hangingPunct="1"/>
            <a:r>
              <a:rPr lang="en-US" dirty="0">
                <a:latin typeface="Arial" pitchFamily="-107" charset="0"/>
                <a:cs typeface="Arial" pitchFamily="-107" charset="0"/>
              </a:rPr>
              <a:t>Deadweight loss can be thought of as surplus that is transferred from producers or consumers and given to</a:t>
            </a:r>
          </a:p>
          <a:p>
            <a:pPr marL="971550" lvl="1" indent="-514350" eaLnBrk="1" hangingPunct="1">
              <a:buFont typeface="Calibri" pitchFamily="-107" charset="0"/>
              <a:buAutoNum type="alphaUcPeriod"/>
            </a:pPr>
            <a:r>
              <a:rPr lang="en-US" sz="3200" dirty="0">
                <a:latin typeface="Arial" pitchFamily="-107" charset="0"/>
                <a:cs typeface="Arial" pitchFamily="-107" charset="0"/>
              </a:rPr>
              <a:t>the government.</a:t>
            </a:r>
          </a:p>
          <a:p>
            <a:pPr marL="971550" lvl="1" indent="-514350" eaLnBrk="1" hangingPunct="1">
              <a:buFont typeface="Calibri" pitchFamily="-107" charset="0"/>
              <a:buAutoNum type="alphaUcPeriod"/>
            </a:pPr>
            <a:r>
              <a:rPr lang="en-US" sz="3200" dirty="0">
                <a:latin typeface="Arial" pitchFamily="-107" charset="0"/>
                <a:cs typeface="Arial" pitchFamily="-107" charset="0"/>
              </a:rPr>
              <a:t>competitors in other markets.</a:t>
            </a:r>
          </a:p>
          <a:p>
            <a:pPr marL="971550" lvl="1" indent="-514350" eaLnBrk="1" hangingPunct="1">
              <a:buFont typeface="Calibri" pitchFamily="-107" charset="0"/>
              <a:buAutoNum type="alphaUcPeriod"/>
            </a:pPr>
            <a:r>
              <a:rPr lang="en-US" sz="3200" dirty="0">
                <a:latin typeface="Arial" pitchFamily="-107" charset="0"/>
                <a:cs typeface="Arial" pitchFamily="-107" charset="0"/>
              </a:rPr>
              <a:t>taxpayers.</a:t>
            </a:r>
          </a:p>
          <a:p>
            <a:pPr marL="971550" lvl="1" indent="-514350" eaLnBrk="1" hangingPunct="1">
              <a:buFont typeface="Calibri" pitchFamily="-107" charset="0"/>
              <a:buAutoNum type="alphaUcPeriod"/>
            </a:pPr>
            <a:r>
              <a:rPr lang="en-US" sz="3200" dirty="0">
                <a:latin typeface="Arial" pitchFamily="-107" charset="0"/>
                <a:cs typeface="Arial" pitchFamily="-107" charset="0"/>
              </a:rPr>
              <a:t>nobody.</a:t>
            </a:r>
          </a:p>
        </p:txBody>
      </p:sp>
      <p:sp>
        <p:nvSpPr>
          <p:cNvPr id="4" name="Rectangle 3" descr="D, nobody."/>
          <p:cNvSpPr>
            <a:spLocks noChangeArrowheads="1"/>
          </p:cNvSpPr>
          <p:nvPr/>
        </p:nvSpPr>
        <p:spPr bwMode="auto">
          <a:xfrm>
            <a:off x="772651" y="5114926"/>
            <a:ext cx="2340939" cy="536574"/>
          </a:xfrm>
          <a:prstGeom prst="rect">
            <a:avLst/>
          </a:prstGeom>
          <a:noFill/>
          <a:ln w="38100">
            <a:solidFill>
              <a:srgbClr val="008000"/>
            </a:solidFill>
            <a:miter lim="800000"/>
            <a:headEnd/>
            <a:tailEnd/>
          </a:ln>
          <a:effectLst>
            <a:outerShdw blurRad="40000" dist="23000" dir="5400000" rotWithShape="0">
              <a:srgbClr val="000000">
                <a:alpha val="34998"/>
              </a:srgbClr>
            </a:outerShdw>
          </a:effectLst>
        </p:spPr>
        <p:txBody>
          <a:bodyPr anchor="ctr">
            <a:prstTxWarp prst="textNoShape">
              <a:avLst/>
            </a:prstTxWarp>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Helvetica Neue" charset="0"/>
                <a:ea typeface="Helvetica Neue" charset="0"/>
                <a:cs typeface="Helvetica Neue" charset="0"/>
              </a:defRPr>
            </a:lvl3pPr>
            <a:lvl4pPr marL="1600200" indent="-228600">
              <a:spcBef>
                <a:spcPct val="20000"/>
              </a:spcBef>
              <a:buFont typeface="Arial" panose="020B0604020202020204" pitchFamily="34" charset="0"/>
              <a:buChar char="–"/>
              <a:defRPr sz="2000">
                <a:solidFill>
                  <a:schemeClr val="tx1"/>
                </a:solidFill>
                <a:latin typeface="Helvetica Neue" charset="0"/>
                <a:ea typeface="Helvetica Neue" charset="0"/>
                <a:cs typeface="Helvetica Neue" charset="0"/>
              </a:defRPr>
            </a:lvl4pPr>
            <a:lvl5pPr marL="2057400" indent="-228600">
              <a:spcBef>
                <a:spcPct val="20000"/>
              </a:spcBef>
              <a:buFont typeface="Arial" panose="020B0604020202020204" pitchFamily="34" charset="0"/>
              <a:buChar char="»"/>
              <a:defRPr sz="2000">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Neue" charset="0"/>
                <a:ea typeface="Helvetica Neue" charset="0"/>
                <a:cs typeface="Helvetica Neue" charset="0"/>
              </a:defRPr>
            </a:lvl9pPr>
          </a:lstStyle>
          <a:p>
            <a:pPr algn="ctr" eaLnBrk="1" hangingPunct="1">
              <a:spcBef>
                <a:spcPct val="0"/>
              </a:spcBef>
              <a:buFontTx/>
              <a:buNone/>
              <a:defRPr/>
            </a:pPr>
            <a:endParaRPr lang="en-US" altLang="en-US" sz="1800">
              <a:solidFill>
                <a:srgbClr val="FFFFFF"/>
              </a:solidFill>
              <a:latin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Practice What You Know</a:t>
            </a:r>
            <a:r>
              <a:rPr lang="en-US">
                <a:latin typeface="Helvetica Neue" pitchFamily="-107" charset="0"/>
                <a:cs typeface="Arial" pitchFamily="-107" charset="0"/>
              </a:rPr>
              <a:t>—</a:t>
            </a:r>
            <a:r>
              <a:rPr lang="en-US">
                <a:latin typeface="Arial" pitchFamily="-107" charset="0"/>
                <a:cs typeface="Arial" pitchFamily="-107" charset="0"/>
              </a:rPr>
              <a:t>4 </a:t>
            </a:r>
          </a:p>
        </p:txBody>
      </p:sp>
      <p:sp>
        <p:nvSpPr>
          <p:cNvPr id="94211" name="Content Placeholder 2"/>
          <p:cNvSpPr>
            <a:spLocks noGrp="1"/>
          </p:cNvSpPr>
          <p:nvPr>
            <p:ph idx="1"/>
          </p:nvPr>
        </p:nvSpPr>
        <p:spPr>
          <a:xfrm>
            <a:off x="457200" y="1712913"/>
            <a:ext cx="8229600" cy="4895850"/>
          </a:xfrm>
        </p:spPr>
        <p:txBody>
          <a:bodyPr/>
          <a:lstStyle/>
          <a:p>
            <a:pPr eaLnBrk="1" hangingPunct="1"/>
            <a:r>
              <a:rPr lang="en-US" dirty="0">
                <a:latin typeface="Arial" pitchFamily="-107" charset="0"/>
                <a:cs typeface="Arial" pitchFamily="-107" charset="0"/>
              </a:rPr>
              <a:t>If the government wants to create tax revenues without generating any deadweight loss, what type of good should they tax?</a:t>
            </a:r>
          </a:p>
          <a:p>
            <a:pPr marL="971550" lvl="1" indent="-514350" eaLnBrk="1" hangingPunct="1">
              <a:buFont typeface="Calibri" pitchFamily="-107" charset="0"/>
              <a:buAutoNum type="alphaUcPeriod"/>
            </a:pPr>
            <a:r>
              <a:rPr lang="en-US" dirty="0">
                <a:latin typeface="Arial" pitchFamily="-107" charset="0"/>
                <a:cs typeface="Arial" pitchFamily="-107" charset="0"/>
              </a:rPr>
              <a:t>a good with a perfectly elastic demand</a:t>
            </a:r>
          </a:p>
          <a:p>
            <a:pPr marL="971550" lvl="1" indent="-514350" eaLnBrk="1" hangingPunct="1">
              <a:buFont typeface="Calibri" pitchFamily="-107" charset="0"/>
              <a:buAutoNum type="alphaUcPeriod"/>
            </a:pPr>
            <a:r>
              <a:rPr lang="en-US" dirty="0">
                <a:latin typeface="Arial" pitchFamily="-107" charset="0"/>
                <a:cs typeface="Arial" pitchFamily="-107" charset="0"/>
              </a:rPr>
              <a:t>a good with a relatively elastic demand</a:t>
            </a:r>
          </a:p>
          <a:p>
            <a:pPr marL="971550" lvl="1" indent="-514350" eaLnBrk="1" hangingPunct="1">
              <a:buFont typeface="Calibri" pitchFamily="-107" charset="0"/>
              <a:buAutoNum type="alphaUcPeriod"/>
            </a:pPr>
            <a:r>
              <a:rPr lang="en-US" dirty="0">
                <a:latin typeface="Arial" pitchFamily="-107" charset="0"/>
                <a:cs typeface="Arial" pitchFamily="-107" charset="0"/>
              </a:rPr>
              <a:t>a good with a perfectly inelastic demand</a:t>
            </a:r>
          </a:p>
          <a:p>
            <a:pPr marL="971550" lvl="1" indent="-514350" eaLnBrk="1" hangingPunct="1">
              <a:buFont typeface="Calibri" pitchFamily="-107" charset="0"/>
              <a:buAutoNum type="alphaUcPeriod"/>
            </a:pPr>
            <a:r>
              <a:rPr lang="en-US" dirty="0">
                <a:latin typeface="Arial" pitchFamily="-107" charset="0"/>
                <a:cs typeface="Arial" pitchFamily="-107" charset="0"/>
              </a:rPr>
              <a:t>a good with a relatively inelastic demand</a:t>
            </a:r>
          </a:p>
        </p:txBody>
      </p:sp>
      <p:sp>
        <p:nvSpPr>
          <p:cNvPr id="4" name="Rectangle 3" descr="C, a good with a perfectly inelastic demand"/>
          <p:cNvSpPr>
            <a:spLocks noChangeArrowheads="1"/>
          </p:cNvSpPr>
          <p:nvPr/>
        </p:nvSpPr>
        <p:spPr bwMode="auto">
          <a:xfrm>
            <a:off x="792163" y="4822825"/>
            <a:ext cx="7559675" cy="482600"/>
          </a:xfrm>
          <a:prstGeom prst="rect">
            <a:avLst/>
          </a:prstGeom>
          <a:noFill/>
          <a:ln w="38100">
            <a:solidFill>
              <a:srgbClr val="008000"/>
            </a:solidFill>
            <a:miter lim="800000"/>
            <a:headEnd/>
            <a:tailEnd/>
          </a:ln>
          <a:effectLst>
            <a:outerShdw blurRad="40000" dist="23000" dir="5400000" rotWithShape="0">
              <a:srgbClr val="000000">
                <a:alpha val="34998"/>
              </a:srgbClr>
            </a:outerShdw>
          </a:effectLst>
        </p:spPr>
        <p:txBody>
          <a:bodyPr anchor="ctr">
            <a:prstTxWarp prst="textNoShape">
              <a:avLst/>
            </a:prstTxWarp>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Helvetica Neue" charset="0"/>
                <a:ea typeface="Helvetica Neue" charset="0"/>
                <a:cs typeface="Helvetica Neue" charset="0"/>
              </a:defRPr>
            </a:lvl3pPr>
            <a:lvl4pPr marL="1600200" indent="-228600">
              <a:spcBef>
                <a:spcPct val="20000"/>
              </a:spcBef>
              <a:buFont typeface="Arial" panose="020B0604020202020204" pitchFamily="34" charset="0"/>
              <a:buChar char="–"/>
              <a:defRPr sz="2000">
                <a:solidFill>
                  <a:schemeClr val="tx1"/>
                </a:solidFill>
                <a:latin typeface="Helvetica Neue" charset="0"/>
                <a:ea typeface="Helvetica Neue" charset="0"/>
                <a:cs typeface="Helvetica Neue" charset="0"/>
              </a:defRPr>
            </a:lvl4pPr>
            <a:lvl5pPr marL="2057400" indent="-228600">
              <a:spcBef>
                <a:spcPct val="20000"/>
              </a:spcBef>
              <a:buFont typeface="Arial" panose="020B0604020202020204" pitchFamily="34" charset="0"/>
              <a:buChar char="»"/>
              <a:defRPr sz="2000">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Neue" charset="0"/>
                <a:ea typeface="Helvetica Neue" charset="0"/>
                <a:cs typeface="Helvetica Neue" charset="0"/>
              </a:defRPr>
            </a:lvl9pPr>
          </a:lstStyle>
          <a:p>
            <a:pPr algn="ctr" eaLnBrk="1" hangingPunct="1">
              <a:spcBef>
                <a:spcPct val="0"/>
              </a:spcBef>
              <a:buFontTx/>
              <a:buNone/>
              <a:defRPr/>
            </a:pPr>
            <a:endParaRPr lang="en-US" altLang="en-US" sz="1800">
              <a:solidFill>
                <a:srgbClr val="FFFFFF"/>
              </a:solidFill>
              <a:latin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p:cNvSpPr>
            <a:spLocks noGrp="1"/>
          </p:cNvSpPr>
          <p:nvPr>
            <p:ph type="title"/>
          </p:nvPr>
        </p:nvSpPr>
        <p:spPr>
          <a:xfrm>
            <a:off x="457200" y="0"/>
            <a:ext cx="8229600" cy="1527175"/>
          </a:xfrm>
        </p:spPr>
        <p:txBody>
          <a:bodyPr/>
          <a:lstStyle/>
          <a:p>
            <a:r>
              <a:rPr lang="en-US">
                <a:latin typeface="Helvetica Neue" pitchFamily="-107" charset="0"/>
                <a:cs typeface="Arial" pitchFamily="-107" charset="0"/>
              </a:rPr>
              <a:t>Interaction of Demand and Supply Elasticity</a:t>
            </a:r>
          </a:p>
        </p:txBody>
      </p:sp>
      <p:sp>
        <p:nvSpPr>
          <p:cNvPr id="3" name="Content Placeholder 2"/>
          <p:cNvSpPr>
            <a:spLocks noGrp="1"/>
          </p:cNvSpPr>
          <p:nvPr>
            <p:ph idx="1"/>
          </p:nvPr>
        </p:nvSpPr>
        <p:spPr>
          <a:xfrm>
            <a:off x="457200" y="1712913"/>
            <a:ext cx="8229600" cy="4895850"/>
          </a:xfrm>
        </p:spPr>
        <p:txBody>
          <a:bodyPr/>
          <a:lstStyle/>
          <a:p>
            <a:pPr>
              <a:buFont typeface="Arial" pitchFamily="-107" charset="0"/>
              <a:buChar char="•"/>
            </a:pPr>
            <a:r>
              <a:rPr lang="en-US">
                <a:latin typeface="Arial" pitchFamily="-107" charset="0"/>
                <a:cs typeface="Arial" pitchFamily="-107" charset="0"/>
              </a:rPr>
              <a:t>What would happen if we varied the elasticity of the supply curve as well as the demand curve?</a:t>
            </a:r>
          </a:p>
          <a:p>
            <a:pPr>
              <a:buFont typeface="Arial" pitchFamily="-107" charset="0"/>
              <a:buChar char="•"/>
            </a:pPr>
            <a:endParaRPr lang="en-US">
              <a:latin typeface="Arial" pitchFamily="-107" charset="0"/>
              <a:cs typeface="Arial" pitchFamily="-107" charset="0"/>
            </a:endParaRPr>
          </a:p>
          <a:p>
            <a:pPr>
              <a:buFont typeface="Arial" pitchFamily="-107" charset="0"/>
              <a:buChar char="•"/>
            </a:pPr>
            <a:r>
              <a:rPr lang="en-US">
                <a:latin typeface="Arial" pitchFamily="-107" charset="0"/>
                <a:cs typeface="Arial" pitchFamily="-107" charset="0"/>
              </a:rPr>
              <a:t>Compare the elasticity of demand with the elasticity of supply.</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3"/>
          <p:cNvSpPr>
            <a:spLocks noGrp="1"/>
          </p:cNvSpPr>
          <p:nvPr>
            <p:ph type="title"/>
          </p:nvPr>
        </p:nvSpPr>
        <p:spPr>
          <a:xfrm>
            <a:off x="457200" y="0"/>
            <a:ext cx="8229600" cy="827088"/>
          </a:xfrm>
        </p:spPr>
        <p:txBody>
          <a:bodyPr/>
          <a:lstStyle/>
          <a:p>
            <a:r>
              <a:rPr lang="en-US"/>
              <a:t>Realistic Example</a:t>
            </a:r>
          </a:p>
        </p:txBody>
      </p:sp>
      <p:pic>
        <p:nvPicPr>
          <p:cNvPr id="4" name="Picture 3" descr="A realistic example of how a tax placed on mushroom suppliers affects the market. On the y axis is price per pound of mushroom, and on the x axis is quantity of mushrooms. The pre-tax supply curve, S1, is linear with a positive slope. The post-tax supply curve, S2, is linear with a positive slope and to the left of S1. The demand curve is linear with a negative slope. The pre-tax equilibrium point, E1, is at a quantity of 60 and a price of 18. The post-tax equilibrium, E2, shifts to the left with quantity decreasing to 50 and price increasing to 20. The tax is given as 5 dollars per pound, making the pre-tax price, at the quantity of 50, 15 dollars. Consumer surplus is given as the difference in prices, 30 minus 20, times the difference in quantities, 50 minus 0, times one half. The tax incidence on consumers is given as the difference in post-tax and pre-tax equilibrium prices, or 20 minus 18 equals 2 dollars. The tax incidence on suppliers is the 3 dollars of the remaining tax. The deadweight loss is shown to be the difference in equilibrium prices, 20 minus 15, times the difference in equilibrium quantities, 60 minus 50, times one half, which equals 25 dollars. The tax revenue is given as the difference in pre-tax and post-tax prices, 20 minus 15, times the post-tax equilibrium quantity of 50 which equals 250 dollars. The producer surplus is given as 15 times 50 times one half."/>
          <p:cNvPicPr>
            <a:picLocks noChangeAspect="1"/>
          </p:cNvPicPr>
          <p:nvPr/>
        </p:nvPicPr>
        <p:blipFill>
          <a:blip r:embed="rId3"/>
          <a:srcRect b="3033"/>
          <a:stretch>
            <a:fillRect/>
          </a:stretch>
        </p:blipFill>
        <p:spPr>
          <a:xfrm>
            <a:off x="1690359" y="945029"/>
            <a:ext cx="5763283" cy="5786393"/>
          </a:xfrm>
          <a:prstGeom prst="rect">
            <a:avLst/>
          </a:prstGeo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Balancing Deadweight Loss and Tax Revenues</a:t>
            </a:r>
          </a:p>
        </p:txBody>
      </p:sp>
      <p:sp>
        <p:nvSpPr>
          <p:cNvPr id="38915" name="Content Placeholder 2"/>
          <p:cNvSpPr>
            <a:spLocks noGrp="1"/>
          </p:cNvSpPr>
          <p:nvPr>
            <p:ph idx="1"/>
          </p:nvPr>
        </p:nvSpPr>
        <p:spPr>
          <a:xfrm>
            <a:off x="457200" y="1712913"/>
            <a:ext cx="8515350" cy="4895850"/>
          </a:xfrm>
        </p:spPr>
        <p:txBody>
          <a:bodyPr/>
          <a:lstStyle/>
          <a:p>
            <a:pPr eaLnBrk="1" hangingPunct="1">
              <a:defRPr/>
            </a:pPr>
            <a:r>
              <a:rPr lang="en-US" altLang="en-US" dirty="0">
                <a:latin typeface="Arial" pitchFamily="34" charset="0"/>
                <a:cs typeface="Arial" pitchFamily="34" charset="0"/>
              </a:rPr>
              <a:t>What happens if the government increases a tax? </a:t>
            </a:r>
          </a:p>
          <a:p>
            <a:pPr lvl="1" eaLnBrk="1" hangingPunct="1">
              <a:defRPr/>
            </a:pPr>
            <a:r>
              <a:rPr lang="en-US" altLang="en-US" dirty="0">
                <a:latin typeface="Arial" pitchFamily="34" charset="0"/>
                <a:cs typeface="Arial" pitchFamily="34" charset="0"/>
              </a:rPr>
              <a:t>Tradeoff between tax revenue and DWL</a:t>
            </a:r>
          </a:p>
          <a:p>
            <a:pPr marL="457200" lvl="1" indent="0" eaLnBrk="1" hangingPunct="1">
              <a:buFont typeface="Arial" panose="020B0604020202020204" pitchFamily="34" charset="0"/>
              <a:buNone/>
              <a:defRPr/>
            </a:pPr>
            <a:endParaRPr lang="en-US" altLang="en-US" dirty="0">
              <a:latin typeface="Arial" pitchFamily="34" charset="0"/>
              <a:cs typeface="Arial" pitchFamily="34" charset="0"/>
            </a:endParaRPr>
          </a:p>
          <a:p>
            <a:pPr eaLnBrk="1" hangingPunct="1">
              <a:defRPr/>
            </a:pPr>
            <a:r>
              <a:rPr lang="en-US" altLang="en-US" dirty="0">
                <a:latin typeface="Arial" pitchFamily="34" charset="0"/>
                <a:cs typeface="Arial" pitchFamily="34" charset="0"/>
              </a:rPr>
              <a:t>Ireland (2002): 15 cent tax on plastic bags</a:t>
            </a:r>
          </a:p>
        </p:txBody>
      </p:sp>
      <p:pic>
        <p:nvPicPr>
          <p:cNvPr id="38916" name="Picture 5" descr="Photo of trash."/>
          <p:cNvPicPr>
            <a:picLocks noChangeAspect="1" noChangeArrowheads="1"/>
          </p:cNvPicPr>
          <p:nvPr/>
        </p:nvPicPr>
        <p:blipFill>
          <a:blip r:embed="rId3"/>
          <a:srcRect/>
          <a:stretch>
            <a:fillRect/>
          </a:stretch>
        </p:blipFill>
        <p:spPr bwMode="auto">
          <a:xfrm>
            <a:off x="2970213" y="4356100"/>
            <a:ext cx="3201987" cy="23034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915">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915">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89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Picture 4" descr="Figure 5.13a is a supply and demand curve with no tax. The price is on the y-axis and quantity is on the x-axis. The equilibrium point is where the supply and demand curve intersects at price P1 and quantity Q1."/>
          <p:cNvPicPr>
            <a:picLocks noChangeAspect="1"/>
          </p:cNvPicPr>
          <p:nvPr/>
        </p:nvPicPr>
        <p:blipFill>
          <a:blip r:embed="rId3"/>
          <a:srcRect/>
          <a:stretch>
            <a:fillRect/>
          </a:stretch>
        </p:blipFill>
        <p:spPr bwMode="auto">
          <a:xfrm>
            <a:off x="1550988" y="1436688"/>
            <a:ext cx="5089525" cy="4610100"/>
          </a:xfrm>
          <a:prstGeom prst="rect">
            <a:avLst/>
          </a:prstGeom>
          <a:noFill/>
          <a:ln w="9525">
            <a:noFill/>
            <a:miter lim="800000"/>
            <a:headEnd/>
            <a:tailEnd/>
          </a:ln>
        </p:spPr>
      </p:pic>
      <p:pic>
        <p:nvPicPr>
          <p:cNvPr id="102403" name="Picture 5" descr=" "/>
          <p:cNvPicPr>
            <a:picLocks noChangeAspect="1"/>
          </p:cNvPicPr>
          <p:nvPr/>
        </p:nvPicPr>
        <p:blipFill>
          <a:blip r:embed="rId4"/>
          <a:srcRect/>
          <a:stretch>
            <a:fillRect/>
          </a:stretch>
        </p:blipFill>
        <p:spPr bwMode="auto">
          <a:xfrm>
            <a:off x="2014538" y="3419475"/>
            <a:ext cx="3098800" cy="2692400"/>
          </a:xfrm>
          <a:prstGeom prst="rect">
            <a:avLst/>
          </a:prstGeom>
          <a:noFill/>
          <a:ln w="9525">
            <a:noFill/>
            <a:miter lim="800000"/>
            <a:headEnd/>
            <a:tailEnd/>
          </a:ln>
        </p:spPr>
      </p:pic>
      <p:pic>
        <p:nvPicPr>
          <p:cNvPr id="102404" name="Picture 6" descr=" "/>
          <p:cNvPicPr>
            <a:picLocks noChangeAspect="1"/>
          </p:cNvPicPr>
          <p:nvPr/>
        </p:nvPicPr>
        <p:blipFill>
          <a:blip r:embed="rId5"/>
          <a:srcRect/>
          <a:stretch>
            <a:fillRect/>
          </a:stretch>
        </p:blipFill>
        <p:spPr bwMode="auto">
          <a:xfrm>
            <a:off x="2841625" y="1982788"/>
            <a:ext cx="3798888" cy="3355975"/>
          </a:xfrm>
          <a:prstGeom prst="rect">
            <a:avLst/>
          </a:prstGeom>
          <a:noFill/>
          <a:ln w="9525">
            <a:noFill/>
            <a:miter lim="800000"/>
            <a:headEnd/>
            <a:tailEnd/>
          </a:ln>
        </p:spPr>
      </p:pic>
      <p:pic>
        <p:nvPicPr>
          <p:cNvPr id="102405" name="Picture 7" descr=" "/>
          <p:cNvPicPr>
            <a:picLocks noChangeAspect="1"/>
          </p:cNvPicPr>
          <p:nvPr/>
        </p:nvPicPr>
        <p:blipFill>
          <a:blip r:embed="rId6"/>
          <a:srcRect/>
          <a:stretch>
            <a:fillRect/>
          </a:stretch>
        </p:blipFill>
        <p:spPr bwMode="auto">
          <a:xfrm>
            <a:off x="3544888" y="6224588"/>
            <a:ext cx="1474787" cy="368300"/>
          </a:xfrm>
          <a:prstGeom prst="rect">
            <a:avLst/>
          </a:prstGeom>
          <a:noFill/>
          <a:ln w="9525">
            <a:noFill/>
            <a:miter lim="800000"/>
            <a:headEnd/>
            <a:tailEnd/>
          </a:ln>
        </p:spPr>
      </p:pic>
      <p:sp>
        <p:nvSpPr>
          <p:cNvPr id="102406" name="Title 9"/>
          <p:cNvSpPr>
            <a:spLocks noGrp="1"/>
          </p:cNvSpPr>
          <p:nvPr>
            <p:ph type="title"/>
          </p:nvPr>
        </p:nvSpPr>
        <p:spPr>
          <a:xfrm>
            <a:off x="269875" y="0"/>
            <a:ext cx="8874125" cy="827088"/>
          </a:xfrm>
        </p:spPr>
        <p:txBody>
          <a:bodyPr/>
          <a:lstStyle/>
          <a:p>
            <a:pPr eaLnBrk="1" hangingPunct="1"/>
            <a:r>
              <a:rPr lang="en-US" sz="3600"/>
              <a:t>Deadweight Loss and Tax Revenue</a:t>
            </a:r>
            <a:r>
              <a:rPr lang="en-US"/>
              <a:t>—</a:t>
            </a:r>
            <a:r>
              <a:rPr lang="en-US" sz="3600"/>
              <a:t>1 </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0" name="Picture 7" descr="Figure 5.13b is Examining Deadweight Loss and Tax Revenues with Small Tax. The x axis labeled as Quantity and the y axis is Price. Both the S1 and S2 supply curves follow the same positive linear slope but S1 is a little lower. The D demand slope is negative.  The tax revenue is a box created between the y axis, P1, P2, and Q2. S2 meets an equilibrium point with D at P2 and Q2. S1 meets an equilibrium point with D at Q1. The triangle that contains the deadweight loss is triangulated between the equilibrium point of S1 and D and Q2."/>
          <p:cNvPicPr>
            <a:picLocks noChangeAspect="1"/>
          </p:cNvPicPr>
          <p:nvPr/>
        </p:nvPicPr>
        <p:blipFill>
          <a:blip r:embed="rId3"/>
          <a:srcRect/>
          <a:stretch>
            <a:fillRect/>
          </a:stretch>
        </p:blipFill>
        <p:spPr bwMode="auto">
          <a:xfrm>
            <a:off x="1598613" y="1409700"/>
            <a:ext cx="4987925" cy="4518025"/>
          </a:xfrm>
          <a:prstGeom prst="rect">
            <a:avLst/>
          </a:prstGeom>
          <a:noFill/>
          <a:ln w="9525">
            <a:noFill/>
            <a:miter lim="800000"/>
            <a:headEnd/>
            <a:tailEnd/>
          </a:ln>
        </p:spPr>
      </p:pic>
      <p:pic>
        <p:nvPicPr>
          <p:cNvPr id="104451" name="Picture 4" descr=" "/>
          <p:cNvPicPr>
            <a:picLocks noChangeAspect="1"/>
          </p:cNvPicPr>
          <p:nvPr/>
        </p:nvPicPr>
        <p:blipFill>
          <a:blip r:embed="rId4"/>
          <a:srcRect/>
          <a:stretch>
            <a:fillRect/>
          </a:stretch>
        </p:blipFill>
        <p:spPr bwMode="auto">
          <a:xfrm>
            <a:off x="2828925" y="1885950"/>
            <a:ext cx="3795713" cy="4119563"/>
          </a:xfrm>
          <a:prstGeom prst="rect">
            <a:avLst/>
          </a:prstGeom>
          <a:noFill/>
          <a:ln w="9525">
            <a:noFill/>
            <a:miter lim="800000"/>
            <a:headEnd/>
            <a:tailEnd/>
          </a:ln>
        </p:spPr>
      </p:pic>
      <p:pic>
        <p:nvPicPr>
          <p:cNvPr id="11" name="Picture 10" descr=" "/>
          <p:cNvPicPr>
            <a:picLocks noChangeAspect="1"/>
          </p:cNvPicPr>
          <p:nvPr/>
        </p:nvPicPr>
        <p:blipFill>
          <a:blip r:embed="rId5"/>
          <a:srcRect/>
          <a:stretch>
            <a:fillRect/>
          </a:stretch>
        </p:blipFill>
        <p:spPr bwMode="auto">
          <a:xfrm>
            <a:off x="2535238" y="3227388"/>
            <a:ext cx="3976687" cy="577850"/>
          </a:xfrm>
          <a:prstGeom prst="rect">
            <a:avLst/>
          </a:prstGeom>
          <a:noFill/>
          <a:ln w="9525">
            <a:noFill/>
            <a:miter lim="800000"/>
            <a:headEnd/>
            <a:tailEnd/>
          </a:ln>
        </p:spPr>
      </p:pic>
      <p:pic>
        <p:nvPicPr>
          <p:cNvPr id="6" name="Picture 5" descr=" "/>
          <p:cNvPicPr>
            <a:picLocks noChangeAspect="1"/>
          </p:cNvPicPr>
          <p:nvPr/>
        </p:nvPicPr>
        <p:blipFill>
          <a:blip r:embed="rId6"/>
          <a:srcRect/>
          <a:stretch>
            <a:fillRect/>
          </a:stretch>
        </p:blipFill>
        <p:spPr bwMode="auto">
          <a:xfrm>
            <a:off x="2138363" y="3043238"/>
            <a:ext cx="2484437" cy="2870200"/>
          </a:xfrm>
          <a:prstGeom prst="rect">
            <a:avLst/>
          </a:prstGeom>
          <a:noFill/>
          <a:ln w="9525">
            <a:noFill/>
            <a:miter lim="800000"/>
            <a:headEnd/>
            <a:tailEnd/>
          </a:ln>
        </p:spPr>
      </p:pic>
      <p:pic>
        <p:nvPicPr>
          <p:cNvPr id="104454" name="Picture 8" descr=" "/>
          <p:cNvPicPr>
            <a:picLocks noChangeAspect="1"/>
          </p:cNvPicPr>
          <p:nvPr/>
        </p:nvPicPr>
        <p:blipFill>
          <a:blip r:embed="rId7"/>
          <a:srcRect/>
          <a:stretch>
            <a:fillRect/>
          </a:stretch>
        </p:blipFill>
        <p:spPr bwMode="auto">
          <a:xfrm>
            <a:off x="2828925" y="1885950"/>
            <a:ext cx="3470275" cy="2601913"/>
          </a:xfrm>
          <a:prstGeom prst="rect">
            <a:avLst/>
          </a:prstGeom>
          <a:noFill/>
          <a:ln w="9525">
            <a:noFill/>
            <a:miter lim="800000"/>
            <a:headEnd/>
            <a:tailEnd/>
          </a:ln>
        </p:spPr>
      </p:pic>
      <p:pic>
        <p:nvPicPr>
          <p:cNvPr id="104455" name="Picture 9" descr=" "/>
          <p:cNvPicPr>
            <a:picLocks noChangeAspect="1"/>
          </p:cNvPicPr>
          <p:nvPr/>
        </p:nvPicPr>
        <p:blipFill>
          <a:blip r:embed="rId8"/>
          <a:srcRect/>
          <a:stretch>
            <a:fillRect/>
          </a:stretch>
        </p:blipFill>
        <p:spPr bwMode="auto">
          <a:xfrm>
            <a:off x="3343275" y="5956300"/>
            <a:ext cx="1878013" cy="360363"/>
          </a:xfrm>
          <a:prstGeom prst="rect">
            <a:avLst/>
          </a:prstGeom>
          <a:noFill/>
          <a:ln w="9525">
            <a:noFill/>
            <a:miter lim="800000"/>
            <a:headEnd/>
            <a:tailEnd/>
          </a:ln>
        </p:spPr>
      </p:pic>
      <p:sp>
        <p:nvSpPr>
          <p:cNvPr id="104456" name="Title 11"/>
          <p:cNvSpPr>
            <a:spLocks noGrp="1"/>
          </p:cNvSpPr>
          <p:nvPr>
            <p:ph type="title"/>
          </p:nvPr>
        </p:nvSpPr>
        <p:spPr>
          <a:xfrm>
            <a:off x="307975" y="0"/>
            <a:ext cx="8836025" cy="827088"/>
          </a:xfrm>
        </p:spPr>
        <p:txBody>
          <a:bodyPr/>
          <a:lstStyle/>
          <a:p>
            <a:pPr eaLnBrk="1" hangingPunct="1"/>
            <a:r>
              <a:rPr lang="en-US" sz="3600"/>
              <a:t>Deadweight Loss and Tax Revenue</a:t>
            </a:r>
            <a:r>
              <a:rPr lang="en-US"/>
              <a:t>—</a:t>
            </a:r>
            <a:r>
              <a:rPr lang="en-US" sz="3600"/>
              <a:t>2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10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8" name="Picture 5" descr="Figure 5.13c is Examining Deadweight Loss and Tax Revenues with Moderate Tax. The x axis labeled as Quantity and the y axis is Price. Both the S1 and S2 supply curves follow the same positive linear slope but S1 is a little lower. The D demand slope is negative.  The tax revenue is a box created between the y axis, P2, P3, and Q3. S3 meets an equilibrium point with D at P3 and Q3. S1 meets an equilibrium point with D at Q1. The triangle that contains the deadweight loss is triangulated between the equilibrium point of S1 and D and Q3."/>
          <p:cNvPicPr>
            <a:picLocks noChangeAspect="1"/>
          </p:cNvPicPr>
          <p:nvPr/>
        </p:nvPicPr>
        <p:blipFill>
          <a:blip r:embed="rId3"/>
          <a:srcRect/>
          <a:stretch>
            <a:fillRect/>
          </a:stretch>
        </p:blipFill>
        <p:spPr bwMode="auto">
          <a:xfrm>
            <a:off x="1598613" y="1409700"/>
            <a:ext cx="4987925" cy="4518025"/>
          </a:xfrm>
          <a:prstGeom prst="rect">
            <a:avLst/>
          </a:prstGeom>
          <a:noFill/>
          <a:ln w="9525">
            <a:noFill/>
            <a:miter lim="800000"/>
            <a:headEnd/>
            <a:tailEnd/>
          </a:ln>
        </p:spPr>
      </p:pic>
      <p:pic>
        <p:nvPicPr>
          <p:cNvPr id="106499" name="Picture 9" descr=" "/>
          <p:cNvPicPr>
            <a:picLocks noChangeAspect="1"/>
          </p:cNvPicPr>
          <p:nvPr/>
        </p:nvPicPr>
        <p:blipFill>
          <a:blip r:embed="rId4"/>
          <a:srcRect/>
          <a:stretch>
            <a:fillRect/>
          </a:stretch>
        </p:blipFill>
        <p:spPr bwMode="auto">
          <a:xfrm>
            <a:off x="2547938" y="2597150"/>
            <a:ext cx="2311400" cy="1743075"/>
          </a:xfrm>
          <a:prstGeom prst="rect">
            <a:avLst/>
          </a:prstGeom>
          <a:noFill/>
          <a:ln w="9525">
            <a:noFill/>
            <a:miter lim="800000"/>
            <a:headEnd/>
            <a:tailEnd/>
          </a:ln>
        </p:spPr>
      </p:pic>
      <p:pic>
        <p:nvPicPr>
          <p:cNvPr id="106500" name="Picture 4" descr=" "/>
          <p:cNvPicPr>
            <a:picLocks noChangeAspect="1"/>
          </p:cNvPicPr>
          <p:nvPr/>
        </p:nvPicPr>
        <p:blipFill>
          <a:blip r:embed="rId5"/>
          <a:srcRect/>
          <a:stretch>
            <a:fillRect/>
          </a:stretch>
        </p:blipFill>
        <p:spPr bwMode="auto">
          <a:xfrm>
            <a:off x="2828925" y="1885950"/>
            <a:ext cx="3795713" cy="4119563"/>
          </a:xfrm>
          <a:prstGeom prst="rect">
            <a:avLst/>
          </a:prstGeom>
          <a:noFill/>
          <a:ln w="9525">
            <a:noFill/>
            <a:miter lim="800000"/>
            <a:headEnd/>
            <a:tailEnd/>
          </a:ln>
        </p:spPr>
      </p:pic>
      <p:pic>
        <p:nvPicPr>
          <p:cNvPr id="106501" name="Picture 6" descr=" "/>
          <p:cNvPicPr>
            <a:picLocks noChangeAspect="1"/>
          </p:cNvPicPr>
          <p:nvPr/>
        </p:nvPicPr>
        <p:blipFill>
          <a:blip r:embed="rId6"/>
          <a:srcRect/>
          <a:stretch>
            <a:fillRect/>
          </a:stretch>
        </p:blipFill>
        <p:spPr bwMode="auto">
          <a:xfrm>
            <a:off x="2052638" y="2422525"/>
            <a:ext cx="1895475" cy="3751263"/>
          </a:xfrm>
          <a:prstGeom prst="rect">
            <a:avLst/>
          </a:prstGeom>
          <a:noFill/>
          <a:ln w="9525">
            <a:noFill/>
            <a:miter lim="800000"/>
            <a:headEnd/>
            <a:tailEnd/>
          </a:ln>
        </p:spPr>
      </p:pic>
      <p:pic>
        <p:nvPicPr>
          <p:cNvPr id="106502" name="Picture 7" descr=" "/>
          <p:cNvPicPr>
            <a:picLocks noChangeAspect="1"/>
          </p:cNvPicPr>
          <p:nvPr/>
        </p:nvPicPr>
        <p:blipFill>
          <a:blip r:embed="rId7"/>
          <a:srcRect/>
          <a:stretch>
            <a:fillRect/>
          </a:stretch>
        </p:blipFill>
        <p:spPr bwMode="auto">
          <a:xfrm>
            <a:off x="2828925" y="1058863"/>
            <a:ext cx="2955925" cy="2309812"/>
          </a:xfrm>
          <a:prstGeom prst="rect">
            <a:avLst/>
          </a:prstGeom>
          <a:noFill/>
          <a:ln w="9525">
            <a:noFill/>
            <a:miter lim="800000"/>
            <a:headEnd/>
            <a:tailEnd/>
          </a:ln>
        </p:spPr>
      </p:pic>
      <p:pic>
        <p:nvPicPr>
          <p:cNvPr id="106503" name="Picture 8" descr=" "/>
          <p:cNvPicPr>
            <a:picLocks noChangeAspect="1"/>
          </p:cNvPicPr>
          <p:nvPr/>
        </p:nvPicPr>
        <p:blipFill>
          <a:blip r:embed="rId8"/>
          <a:srcRect/>
          <a:stretch>
            <a:fillRect/>
          </a:stretch>
        </p:blipFill>
        <p:spPr bwMode="auto">
          <a:xfrm>
            <a:off x="3429000" y="6042025"/>
            <a:ext cx="2366963" cy="358775"/>
          </a:xfrm>
          <a:prstGeom prst="rect">
            <a:avLst/>
          </a:prstGeom>
          <a:noFill/>
          <a:ln w="9525">
            <a:noFill/>
            <a:miter lim="800000"/>
            <a:headEnd/>
            <a:tailEnd/>
          </a:ln>
        </p:spPr>
      </p:pic>
      <p:sp>
        <p:nvSpPr>
          <p:cNvPr id="106504" name="Title 10"/>
          <p:cNvSpPr>
            <a:spLocks noGrp="1"/>
          </p:cNvSpPr>
          <p:nvPr>
            <p:ph type="title"/>
          </p:nvPr>
        </p:nvSpPr>
        <p:spPr>
          <a:xfrm>
            <a:off x="307975" y="0"/>
            <a:ext cx="8836025" cy="827088"/>
          </a:xfrm>
        </p:spPr>
        <p:txBody>
          <a:bodyPr/>
          <a:lstStyle/>
          <a:p>
            <a:pPr eaLnBrk="1" hangingPunct="1"/>
            <a:r>
              <a:rPr lang="en-US" sz="3600"/>
              <a:t>Deadweight Loss and Tax Revenue</a:t>
            </a:r>
            <a:r>
              <a:rPr lang="en-US"/>
              <a:t>—</a:t>
            </a:r>
            <a:r>
              <a:rPr lang="en-US" sz="3600"/>
              <a:t>3 </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6" name="Picture 10" descr=" "/>
          <p:cNvPicPr>
            <a:picLocks noChangeAspect="1"/>
          </p:cNvPicPr>
          <p:nvPr/>
        </p:nvPicPr>
        <p:blipFill>
          <a:blip r:embed="rId3"/>
          <a:srcRect/>
          <a:stretch>
            <a:fillRect/>
          </a:stretch>
        </p:blipFill>
        <p:spPr bwMode="auto">
          <a:xfrm>
            <a:off x="2546350" y="1885950"/>
            <a:ext cx="2374900" cy="3238500"/>
          </a:xfrm>
          <a:prstGeom prst="rect">
            <a:avLst/>
          </a:prstGeom>
          <a:noFill/>
          <a:ln w="9525">
            <a:noFill/>
            <a:miter lim="800000"/>
            <a:headEnd/>
            <a:tailEnd/>
          </a:ln>
        </p:spPr>
      </p:pic>
      <p:pic>
        <p:nvPicPr>
          <p:cNvPr id="108547" name="Picture 4" descr="Figure 5.13d is Examining Deadweight Loss and Tax Revenues with Large Tax. The x axis labeled as Quantity and the y axis is Price. Both the S1 and S4 supply curves follow the same positive linear slope but S1 is a lower. The D demand slope is negative.  The tax revenue is a box created between the y axis, P4, P3, and Q4. S4 meets an equilibrium point with D at P4 and Q4. S1 meets an equilibrium point with D at Q1. The triangle that contains the deadweight loss is triangulated between the equilibrium point of S1 and D and Q4."/>
          <p:cNvPicPr>
            <a:picLocks noChangeAspect="1"/>
          </p:cNvPicPr>
          <p:nvPr/>
        </p:nvPicPr>
        <p:blipFill>
          <a:blip r:embed="rId4"/>
          <a:srcRect/>
          <a:stretch>
            <a:fillRect/>
          </a:stretch>
        </p:blipFill>
        <p:spPr bwMode="auto">
          <a:xfrm>
            <a:off x="1598613" y="1409700"/>
            <a:ext cx="4987925" cy="4518025"/>
          </a:xfrm>
          <a:prstGeom prst="rect">
            <a:avLst/>
          </a:prstGeom>
          <a:noFill/>
          <a:ln w="9525">
            <a:noFill/>
            <a:miter lim="800000"/>
            <a:headEnd/>
            <a:tailEnd/>
          </a:ln>
        </p:spPr>
      </p:pic>
      <p:pic>
        <p:nvPicPr>
          <p:cNvPr id="108548" name="Picture 6" descr=" "/>
          <p:cNvPicPr>
            <a:picLocks noChangeAspect="1"/>
          </p:cNvPicPr>
          <p:nvPr/>
        </p:nvPicPr>
        <p:blipFill>
          <a:blip r:embed="rId5"/>
          <a:srcRect/>
          <a:stretch>
            <a:fillRect/>
          </a:stretch>
        </p:blipFill>
        <p:spPr bwMode="auto">
          <a:xfrm>
            <a:off x="2828925" y="1885950"/>
            <a:ext cx="3795713" cy="4119563"/>
          </a:xfrm>
          <a:prstGeom prst="rect">
            <a:avLst/>
          </a:prstGeom>
          <a:noFill/>
          <a:ln w="9525">
            <a:noFill/>
            <a:miter lim="800000"/>
            <a:headEnd/>
            <a:tailEnd/>
          </a:ln>
        </p:spPr>
      </p:pic>
      <p:pic>
        <p:nvPicPr>
          <p:cNvPr id="108549" name="Picture 7" descr=" "/>
          <p:cNvPicPr>
            <a:picLocks noChangeAspect="1"/>
          </p:cNvPicPr>
          <p:nvPr/>
        </p:nvPicPr>
        <p:blipFill>
          <a:blip r:embed="rId6"/>
          <a:srcRect/>
          <a:stretch>
            <a:fillRect/>
          </a:stretch>
        </p:blipFill>
        <p:spPr bwMode="auto">
          <a:xfrm>
            <a:off x="3525838" y="6124575"/>
            <a:ext cx="1835150" cy="358775"/>
          </a:xfrm>
          <a:prstGeom prst="rect">
            <a:avLst/>
          </a:prstGeom>
          <a:noFill/>
          <a:ln w="9525">
            <a:noFill/>
            <a:miter lim="800000"/>
            <a:headEnd/>
            <a:tailEnd/>
          </a:ln>
        </p:spPr>
      </p:pic>
      <p:pic>
        <p:nvPicPr>
          <p:cNvPr id="108550" name="Picture 8" descr=" "/>
          <p:cNvPicPr>
            <a:picLocks noChangeAspect="1"/>
          </p:cNvPicPr>
          <p:nvPr/>
        </p:nvPicPr>
        <p:blipFill>
          <a:blip r:embed="rId7"/>
          <a:srcRect/>
          <a:stretch>
            <a:fillRect/>
          </a:stretch>
        </p:blipFill>
        <p:spPr bwMode="auto">
          <a:xfrm>
            <a:off x="2095500" y="1725613"/>
            <a:ext cx="935038" cy="4210050"/>
          </a:xfrm>
          <a:prstGeom prst="rect">
            <a:avLst/>
          </a:prstGeom>
          <a:noFill/>
          <a:ln w="9525">
            <a:noFill/>
            <a:miter lim="800000"/>
            <a:headEnd/>
            <a:tailEnd/>
          </a:ln>
        </p:spPr>
      </p:pic>
      <p:pic>
        <p:nvPicPr>
          <p:cNvPr id="108551" name="Picture 9" descr=" "/>
          <p:cNvPicPr>
            <a:picLocks noChangeAspect="1"/>
          </p:cNvPicPr>
          <p:nvPr/>
        </p:nvPicPr>
        <p:blipFill>
          <a:blip r:embed="rId8"/>
          <a:srcRect/>
          <a:stretch>
            <a:fillRect/>
          </a:stretch>
        </p:blipFill>
        <p:spPr bwMode="auto">
          <a:xfrm>
            <a:off x="2638425" y="1073150"/>
            <a:ext cx="1403350" cy="1042988"/>
          </a:xfrm>
          <a:prstGeom prst="rect">
            <a:avLst/>
          </a:prstGeom>
          <a:noFill/>
          <a:ln w="9525">
            <a:noFill/>
            <a:miter lim="800000"/>
            <a:headEnd/>
            <a:tailEnd/>
          </a:ln>
        </p:spPr>
      </p:pic>
      <p:sp>
        <p:nvSpPr>
          <p:cNvPr id="108552" name="Title 11"/>
          <p:cNvSpPr>
            <a:spLocks noGrp="1"/>
          </p:cNvSpPr>
          <p:nvPr>
            <p:ph type="title"/>
          </p:nvPr>
        </p:nvSpPr>
        <p:spPr>
          <a:xfrm>
            <a:off x="327025" y="0"/>
            <a:ext cx="8816975" cy="827088"/>
          </a:xfrm>
        </p:spPr>
        <p:txBody>
          <a:bodyPr/>
          <a:lstStyle/>
          <a:p>
            <a:pPr eaLnBrk="1" hangingPunct="1"/>
            <a:r>
              <a:rPr lang="en-US" sz="3600"/>
              <a:t>Deadweight Loss and Tax Revenue</a:t>
            </a:r>
            <a:r>
              <a:rPr lang="en-US"/>
              <a:t>—</a:t>
            </a:r>
            <a:r>
              <a:rPr lang="en-US" sz="3600"/>
              <a:t>4 </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1"/>
          <p:cNvSpPr>
            <a:spLocks noGrp="1"/>
          </p:cNvSpPr>
          <p:nvPr>
            <p:ph type="title"/>
          </p:nvPr>
        </p:nvSpPr>
        <p:spPr>
          <a:xfrm>
            <a:off x="300038" y="0"/>
            <a:ext cx="8843962" cy="827088"/>
          </a:xfrm>
        </p:spPr>
        <p:txBody>
          <a:bodyPr/>
          <a:lstStyle/>
          <a:p>
            <a:r>
              <a:rPr lang="en-US" sz="3600"/>
              <a:t>Deadweight Loss and Tax Revenue</a:t>
            </a:r>
            <a:r>
              <a:rPr lang="en-US"/>
              <a:t>—</a:t>
            </a:r>
            <a:r>
              <a:rPr lang="en-US" sz="3600"/>
              <a:t>5 </a:t>
            </a:r>
          </a:p>
        </p:txBody>
      </p:sp>
      <p:pic>
        <p:nvPicPr>
          <p:cNvPr id="4" name="Picture 3" descr="Figure 5.13e has a large region of deadweight loss with an extreme tax. The supply curve, S5, leads to a higher price and more dead weight loss. It intersects the demand curve at quantity Q5 and price P5. Supply curve S1 intersects the demand curve at quantity Q1 and an unknown price. The area to the left of supply curve S1 and the demand curve is shaded in and is the deadweight loss."/>
          <p:cNvPicPr>
            <a:picLocks noChangeAspect="1"/>
          </p:cNvPicPr>
          <p:nvPr/>
        </p:nvPicPr>
        <p:blipFill>
          <a:blip r:embed="rId3"/>
          <a:srcRect b="3307"/>
          <a:stretch>
            <a:fillRect/>
          </a:stretch>
        </p:blipFill>
        <p:spPr>
          <a:xfrm>
            <a:off x="2011680" y="924274"/>
            <a:ext cx="5120640" cy="5859026"/>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mtClean="0"/>
              <a:t>What Are Consumer and Producer Surplus?</a:t>
            </a:r>
            <a:endParaRPr lang="en-US"/>
          </a:p>
        </p:txBody>
      </p:sp>
      <p:sp>
        <p:nvSpPr>
          <p:cNvPr id="10243" name="Content Placeholder 2"/>
          <p:cNvSpPr>
            <a:spLocks noGrp="1"/>
          </p:cNvSpPr>
          <p:nvPr>
            <p:ph idx="1"/>
          </p:nvPr>
        </p:nvSpPr>
        <p:spPr/>
        <p:txBody>
          <a:bodyPr/>
          <a:lstStyle/>
          <a:p>
            <a:r>
              <a:rPr lang="en-US" dirty="0" smtClean="0"/>
              <a:t>Welfare economics</a:t>
            </a:r>
          </a:p>
          <a:p>
            <a:pPr lvl="1"/>
            <a:r>
              <a:rPr lang="en-US" dirty="0" smtClean="0"/>
              <a:t>The study of how the allocation of resources affects economic well-being</a:t>
            </a:r>
          </a:p>
          <a:p>
            <a:endParaRPr lang="en-US" dirty="0" smtClean="0"/>
          </a:p>
          <a:p>
            <a:r>
              <a:rPr lang="en-US" dirty="0" smtClean="0"/>
              <a:t>Welfare is composed of two measures of market value:</a:t>
            </a:r>
          </a:p>
          <a:p>
            <a:pPr lvl="1"/>
            <a:r>
              <a:rPr lang="en-US" dirty="0" smtClean="0"/>
              <a:t>Consumer surplus</a:t>
            </a:r>
          </a:p>
          <a:p>
            <a:pPr lvl="1"/>
            <a:r>
              <a:rPr lang="en-US" dirty="0" smtClean="0"/>
              <a:t>Producer surplus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43">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24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uiExpand="1"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p:cNvSpPr>
            <a:spLocks noGrp="1"/>
          </p:cNvSpPr>
          <p:nvPr>
            <p:ph type="title"/>
          </p:nvPr>
        </p:nvSpPr>
        <p:spPr>
          <a:xfrm>
            <a:off x="457200" y="0"/>
            <a:ext cx="8558213" cy="1527175"/>
          </a:xfrm>
        </p:spPr>
        <p:txBody>
          <a:bodyPr/>
          <a:lstStyle/>
          <a:p>
            <a:r>
              <a:rPr lang="en-US">
                <a:latin typeface="Helvetica Neue" pitchFamily="-107" charset="0"/>
                <a:cs typeface="Arial" pitchFamily="-107" charset="0"/>
              </a:rPr>
              <a:t>Real-World Example: Smoking Tax versus Smoking Ban</a:t>
            </a:r>
          </a:p>
        </p:txBody>
      </p:sp>
      <p:sp>
        <p:nvSpPr>
          <p:cNvPr id="61443" name="Content Placeholder 2"/>
          <p:cNvSpPr>
            <a:spLocks noGrp="1"/>
          </p:cNvSpPr>
          <p:nvPr>
            <p:ph idx="1"/>
          </p:nvPr>
        </p:nvSpPr>
        <p:spPr>
          <a:xfrm>
            <a:off x="457200" y="1712913"/>
            <a:ext cx="8472488" cy="4895850"/>
          </a:xfrm>
        </p:spPr>
        <p:txBody>
          <a:bodyPr/>
          <a:lstStyle/>
          <a:p>
            <a:pPr>
              <a:defRPr/>
            </a:pPr>
            <a:r>
              <a:rPr lang="en-US" altLang="en-US" dirty="0">
                <a:latin typeface="Arial" pitchFamily="34" charset="0"/>
                <a:cs typeface="Arial" pitchFamily="34" charset="0"/>
              </a:rPr>
              <a:t>Why tax a good if it reduces efficiency in the market by creating deadweight loss?</a:t>
            </a:r>
          </a:p>
          <a:p>
            <a:pPr marL="514350" indent="-514350">
              <a:buFont typeface="Calibri" pitchFamily="34" charset="0"/>
              <a:buAutoNum type="arabicPeriod"/>
              <a:defRPr/>
            </a:pPr>
            <a:endParaRPr lang="en-US" altLang="en-US" dirty="0">
              <a:latin typeface="Arial" pitchFamily="34" charset="0"/>
              <a:cs typeface="Arial" pitchFamily="34" charset="0"/>
            </a:endParaRPr>
          </a:p>
          <a:p>
            <a:pPr>
              <a:defRPr/>
            </a:pPr>
            <a:r>
              <a:rPr lang="en-US" altLang="en-US" dirty="0">
                <a:latin typeface="Arial" pitchFamily="34" charset="0"/>
                <a:cs typeface="Arial" pitchFamily="34" charset="0"/>
              </a:rPr>
              <a:t>Which policy, tax or ban, would be more effective at reducing smoking?</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1"/>
          <p:cNvSpPr>
            <a:spLocks noGrp="1"/>
          </p:cNvSpPr>
          <p:nvPr>
            <p:ph type="title"/>
          </p:nvPr>
        </p:nvSpPr>
        <p:spPr/>
        <p:txBody>
          <a:bodyPr/>
          <a:lstStyle/>
          <a:p>
            <a:r>
              <a:rPr lang="en-US" smtClean="0"/>
              <a:t>Unusual Taxes</a:t>
            </a:r>
            <a:endParaRPr lang="en-US"/>
          </a:p>
        </p:txBody>
      </p:sp>
      <p:sp>
        <p:nvSpPr>
          <p:cNvPr id="3" name="Content Placeholder 2"/>
          <p:cNvSpPr>
            <a:spLocks noGrp="1"/>
          </p:cNvSpPr>
          <p:nvPr>
            <p:ph idx="1"/>
          </p:nvPr>
        </p:nvSpPr>
        <p:spPr>
          <a:xfrm>
            <a:off x="457201" y="1713168"/>
            <a:ext cx="5347092" cy="4896248"/>
          </a:xfrm>
        </p:spPr>
        <p:txBody>
          <a:bodyPr/>
          <a:lstStyle/>
          <a:p>
            <a:r>
              <a:rPr lang="en-US" dirty="0" smtClean="0"/>
              <a:t>What’s the purpose of the tax? How effective is it?</a:t>
            </a:r>
          </a:p>
          <a:p>
            <a:r>
              <a:rPr lang="en-US" dirty="0" smtClean="0"/>
              <a:t>Bagel tax: </a:t>
            </a:r>
          </a:p>
          <a:p>
            <a:pPr lvl="1"/>
            <a:r>
              <a:rPr lang="en-US" dirty="0" smtClean="0"/>
              <a:t>In New York, a prepared bagel is subject to an 8 cent tax.</a:t>
            </a:r>
          </a:p>
          <a:p>
            <a:r>
              <a:rPr lang="en-US" dirty="0" smtClean="0"/>
              <a:t>Window tax: </a:t>
            </a:r>
          </a:p>
          <a:p>
            <a:pPr lvl="1"/>
            <a:r>
              <a:rPr lang="en-US" dirty="0" smtClean="0"/>
              <a:t>England passed a tax in 1696 on windows on homes.</a:t>
            </a:r>
            <a:endParaRPr lang="en-US" dirty="0"/>
          </a:p>
        </p:txBody>
      </p:sp>
      <p:pic>
        <p:nvPicPr>
          <p:cNvPr id="7" name="Picture 6" descr="Drawing of a bagel."/>
          <p:cNvPicPr>
            <a:picLocks noChangeAspect="1"/>
          </p:cNvPicPr>
          <p:nvPr/>
        </p:nvPicPr>
        <p:blipFill>
          <a:blip r:embed="rId3"/>
          <a:stretch>
            <a:fillRect/>
          </a:stretch>
        </p:blipFill>
        <p:spPr>
          <a:xfrm>
            <a:off x="6597956" y="1797098"/>
            <a:ext cx="1993392" cy="2286000"/>
          </a:xfrm>
          <a:prstGeom prst="rect">
            <a:avLst/>
          </a:prstGeom>
        </p:spPr>
      </p:pic>
      <p:pic>
        <p:nvPicPr>
          <p:cNvPr id="8" name="Picture 7" descr="Drawing of a window."/>
          <p:cNvPicPr>
            <a:picLocks noChangeAspect="1"/>
          </p:cNvPicPr>
          <p:nvPr/>
        </p:nvPicPr>
        <p:blipFill>
          <a:blip r:embed="rId4"/>
          <a:stretch>
            <a:fillRect/>
          </a:stretch>
        </p:blipFill>
        <p:spPr>
          <a:xfrm>
            <a:off x="6597956" y="4323342"/>
            <a:ext cx="1993392" cy="2286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Economics in </a:t>
            </a:r>
            <a:r>
              <a:rPr lang="en-US" i="1">
                <a:latin typeface="Arial" pitchFamily="-107" charset="0"/>
                <a:cs typeface="Arial" pitchFamily="-107" charset="0"/>
              </a:rPr>
              <a:t>Seinfeld</a:t>
            </a:r>
            <a:r>
              <a:rPr lang="en-US">
                <a:latin typeface="Arial" pitchFamily="-107" charset="0"/>
                <a:cs typeface="Arial" pitchFamily="-107" charset="0"/>
              </a:rPr>
              <a:t>, “The</a:t>
            </a:r>
            <a:r>
              <a:rPr lang="en-US" i="1">
                <a:latin typeface="Arial" pitchFamily="-107" charset="0"/>
                <a:cs typeface="Arial" pitchFamily="-107" charset="0"/>
              </a:rPr>
              <a:t> </a:t>
            </a:r>
            <a:r>
              <a:rPr lang="en-US">
                <a:latin typeface="Arial" pitchFamily="-107" charset="0"/>
                <a:cs typeface="Arial" pitchFamily="-107" charset="0"/>
              </a:rPr>
              <a:t>Deal”</a:t>
            </a:r>
          </a:p>
        </p:txBody>
      </p:sp>
      <p:sp>
        <p:nvSpPr>
          <p:cNvPr id="116739" name="Content Placeholder 2"/>
          <p:cNvSpPr>
            <a:spLocks noGrp="1"/>
          </p:cNvSpPr>
          <p:nvPr>
            <p:ph idx="1"/>
          </p:nvPr>
        </p:nvSpPr>
        <p:spPr>
          <a:xfrm>
            <a:off x="457200" y="1712913"/>
            <a:ext cx="8401050" cy="4895850"/>
          </a:xfrm>
        </p:spPr>
        <p:txBody>
          <a:bodyPr/>
          <a:lstStyle/>
          <a:p>
            <a:pPr>
              <a:buFont typeface="Arial" pitchFamily="-107" charset="0"/>
              <a:buChar char="•"/>
            </a:pPr>
            <a:r>
              <a:rPr lang="en-US">
                <a:latin typeface="Arial" pitchFamily="-107" charset="0"/>
                <a:cs typeface="Arial" pitchFamily="-107" charset="0"/>
              </a:rPr>
              <a:t>Jerry and Kramer give Elaine birthday gifts. Money or a bench?</a:t>
            </a:r>
          </a:p>
        </p:txBody>
      </p:sp>
      <p:pic>
        <p:nvPicPr>
          <p:cNvPr id="116740" name="Picture 4" descr="Tip #183: Deadweight Loss of Gift Giving in Seinfeld, “The Deal”">
            <a:hlinkClick r:id="rId3"/>
          </p:cNvPr>
          <p:cNvPicPr>
            <a:picLocks noChangeAspect="1"/>
          </p:cNvPicPr>
          <p:nvPr/>
        </p:nvPicPr>
        <p:blipFill>
          <a:blip r:embed="rId4"/>
          <a:srcRect l="20306" t="18303" r="22078" b="25455"/>
          <a:stretch>
            <a:fillRect/>
          </a:stretch>
        </p:blipFill>
        <p:spPr bwMode="auto">
          <a:xfrm>
            <a:off x="3797300" y="3424238"/>
            <a:ext cx="1549400" cy="147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Conclusion</a:t>
            </a:r>
          </a:p>
        </p:txBody>
      </p:sp>
      <p:sp>
        <p:nvSpPr>
          <p:cNvPr id="59395" name="Content Placeholder 2"/>
          <p:cNvSpPr>
            <a:spLocks noGrp="1"/>
          </p:cNvSpPr>
          <p:nvPr>
            <p:ph idx="1"/>
          </p:nvPr>
        </p:nvSpPr>
        <p:spPr>
          <a:xfrm>
            <a:off x="457200" y="1611313"/>
            <a:ext cx="8229600" cy="5021262"/>
          </a:xfrm>
        </p:spPr>
        <p:txBody>
          <a:bodyPr/>
          <a:lstStyle/>
          <a:p>
            <a:pPr>
              <a:defRPr/>
            </a:pPr>
            <a:r>
              <a:rPr lang="en-US" altLang="en-US" sz="2800" dirty="0">
                <a:latin typeface="Arial" pitchFamily="34" charset="0"/>
                <a:cs typeface="Arial" pitchFamily="34" charset="0"/>
              </a:rPr>
              <a:t>Unregulated markets are beneficial because they generate the largest possible total surplus.</a:t>
            </a:r>
          </a:p>
          <a:p>
            <a:pPr marL="0" indent="0">
              <a:buFont typeface="Arial" panose="020B0604020202020204" pitchFamily="34" charset="0"/>
              <a:buNone/>
              <a:defRPr/>
            </a:pPr>
            <a:endParaRPr lang="en-US" altLang="en-US" sz="2800" dirty="0">
              <a:latin typeface="Arial" pitchFamily="34" charset="0"/>
              <a:cs typeface="Arial" pitchFamily="34" charset="0"/>
            </a:endParaRPr>
          </a:p>
          <a:p>
            <a:pPr>
              <a:defRPr/>
            </a:pPr>
            <a:r>
              <a:rPr lang="en-US" altLang="en-US" sz="2800" dirty="0">
                <a:latin typeface="Arial" pitchFamily="34" charset="0"/>
                <a:cs typeface="Arial" pitchFamily="34" charset="0"/>
              </a:rPr>
              <a:t>Taxing specific goods leads to a deadweight loss, which reflects reduced economic activity.</a:t>
            </a:r>
          </a:p>
          <a:p>
            <a:pPr>
              <a:defRPr/>
            </a:pPr>
            <a:endParaRPr lang="en-US" altLang="en-US" sz="2800" dirty="0">
              <a:latin typeface="Arial" pitchFamily="34" charset="0"/>
              <a:cs typeface="Arial" pitchFamily="34" charset="0"/>
            </a:endParaRPr>
          </a:p>
          <a:p>
            <a:pPr>
              <a:defRPr/>
            </a:pPr>
            <a:r>
              <a:rPr lang="en-US" altLang="en-US" sz="2800" dirty="0">
                <a:latin typeface="Arial" pitchFamily="34" charset="0"/>
                <a:cs typeface="Arial" pitchFamily="34" charset="0"/>
              </a:rPr>
              <a:t>Society must balance the benefits of government services that taxes pay for with the costs of the inefficiencies created in the market.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Consumer Surplus</a:t>
            </a:r>
            <a:r>
              <a:rPr lang="en-US">
                <a:latin typeface="Helvetica Neue" pitchFamily="-107" charset="0"/>
                <a:cs typeface="Arial" pitchFamily="-107" charset="0"/>
              </a:rPr>
              <a:t>—</a:t>
            </a:r>
            <a:r>
              <a:rPr lang="en-US">
                <a:latin typeface="Arial" pitchFamily="-107" charset="0"/>
                <a:cs typeface="Arial" pitchFamily="-107" charset="0"/>
              </a:rPr>
              <a:t>1 </a:t>
            </a:r>
          </a:p>
        </p:txBody>
      </p:sp>
      <p:sp>
        <p:nvSpPr>
          <p:cNvPr id="22531" name="Content Placeholder 2"/>
          <p:cNvSpPr>
            <a:spLocks noGrp="1"/>
          </p:cNvSpPr>
          <p:nvPr>
            <p:ph idx="1"/>
          </p:nvPr>
        </p:nvSpPr>
        <p:spPr>
          <a:xfrm>
            <a:off x="457200" y="1712913"/>
            <a:ext cx="8229600" cy="4895850"/>
          </a:xfrm>
        </p:spPr>
        <p:txBody>
          <a:bodyPr/>
          <a:lstStyle/>
          <a:p>
            <a:pPr eaLnBrk="1" hangingPunct="1">
              <a:buFont typeface="Arial" pitchFamily="-107" charset="0"/>
              <a:buChar char="•"/>
            </a:pPr>
            <a:r>
              <a:rPr lang="en-US" dirty="0">
                <a:latin typeface="Arial" pitchFamily="-107" charset="0"/>
                <a:cs typeface="Arial" pitchFamily="-107" charset="0"/>
              </a:rPr>
              <a:t>Suppose there are three students who have different </a:t>
            </a:r>
            <a:r>
              <a:rPr lang="en-US" b="1" dirty="0" smtClean="0">
                <a:solidFill>
                  <a:srgbClr val="1492C7"/>
                </a:solidFill>
                <a:latin typeface="Arial" pitchFamily="-107" charset="0"/>
                <a:cs typeface="Arial" pitchFamily="-107" charset="0"/>
              </a:rPr>
              <a:t>willingness to pay </a:t>
            </a:r>
            <a:r>
              <a:rPr lang="en-US" dirty="0" smtClean="0">
                <a:latin typeface="Arial" pitchFamily="-107" charset="0"/>
                <a:cs typeface="Arial" pitchFamily="-107" charset="0"/>
              </a:rPr>
              <a:t>(</a:t>
            </a:r>
            <a:r>
              <a:rPr lang="en-US" dirty="0">
                <a:latin typeface="Arial" pitchFamily="-107" charset="0"/>
                <a:cs typeface="Arial" pitchFamily="-107" charset="0"/>
              </a:rPr>
              <a:t>WTP) for a textbook.</a:t>
            </a:r>
          </a:p>
          <a:p>
            <a:pPr eaLnBrk="1" hangingPunct="1">
              <a:buFont typeface="Arial" pitchFamily="-107" charset="0"/>
              <a:buChar char="•"/>
            </a:pPr>
            <a:endParaRPr lang="en-US" dirty="0">
              <a:latin typeface="Arial" pitchFamily="-107" charset="0"/>
              <a:cs typeface="Arial" pitchFamily="-107" charset="0"/>
            </a:endParaRPr>
          </a:p>
          <a:p>
            <a:pPr eaLnBrk="1" hangingPunct="1">
              <a:buFont typeface="Arial" pitchFamily="-107" charset="0"/>
              <a:buChar char="•"/>
            </a:pPr>
            <a:endParaRPr lang="en-US" dirty="0">
              <a:latin typeface="Arial" pitchFamily="-107" charset="0"/>
              <a:cs typeface="Arial" pitchFamily="-107" charset="0"/>
            </a:endParaRPr>
          </a:p>
          <a:p>
            <a:pPr eaLnBrk="1" hangingPunct="1">
              <a:buFont typeface="Arial" pitchFamily="-107" charset="0"/>
              <a:buChar char="•"/>
            </a:pPr>
            <a:endParaRPr lang="en-US" dirty="0">
              <a:latin typeface="Arial" pitchFamily="-107" charset="0"/>
              <a:cs typeface="Arial" pitchFamily="-107" charset="0"/>
            </a:endParaRPr>
          </a:p>
          <a:p>
            <a:pPr eaLnBrk="1" hangingPunct="1">
              <a:buFont typeface="Arial" pitchFamily="-107" charset="0"/>
              <a:buChar char="•"/>
            </a:pPr>
            <a:endParaRPr lang="en-US" dirty="0">
              <a:latin typeface="Arial" pitchFamily="-107" charset="0"/>
              <a:cs typeface="Arial" pitchFamily="-107" charset="0"/>
            </a:endParaRPr>
          </a:p>
          <a:p>
            <a:pPr eaLnBrk="1" hangingPunct="1">
              <a:buFont typeface="Arial" pitchFamily="-107" charset="0"/>
              <a:buChar char="•"/>
            </a:pPr>
            <a:endParaRPr lang="en-US" dirty="0">
              <a:latin typeface="Arial" pitchFamily="-107" charset="0"/>
              <a:cs typeface="Arial" pitchFamily="-107" charset="0"/>
            </a:endParaRPr>
          </a:p>
          <a:p>
            <a:pPr eaLnBrk="1" hangingPunct="1">
              <a:buFont typeface="Arial" pitchFamily="-107" charset="0"/>
              <a:buChar char="•"/>
            </a:pPr>
            <a:endParaRPr lang="en-US" dirty="0">
              <a:latin typeface="Arial" pitchFamily="-107" charset="0"/>
              <a:cs typeface="Arial" pitchFamily="-107" charset="0"/>
            </a:endParaRPr>
          </a:p>
          <a:p>
            <a:pPr eaLnBrk="1" hangingPunct="1">
              <a:buFont typeface="Arial" pitchFamily="-107" charset="0"/>
              <a:buChar char="•"/>
            </a:pPr>
            <a:endParaRPr lang="en-US" dirty="0">
              <a:latin typeface="Arial" pitchFamily="-107" charset="0"/>
              <a:cs typeface="Arial" pitchFamily="-107" charset="0"/>
            </a:endParaRPr>
          </a:p>
        </p:txBody>
      </p:sp>
      <p:pic>
        <p:nvPicPr>
          <p:cNvPr id="22532" name="Picture 18" descr="Actors Will Ferrel, Vince Vaughn, and Luke Wilson sit in a classroom in the movie Old School. "/>
          <p:cNvPicPr>
            <a:picLocks noChangeAspect="1" noChangeArrowheads="1"/>
          </p:cNvPicPr>
          <p:nvPr/>
        </p:nvPicPr>
        <p:blipFill>
          <a:blip r:embed="rId3"/>
          <a:srcRect l="11423" t="11002" r="5873" b="8699"/>
          <a:stretch>
            <a:fillRect/>
          </a:stretch>
        </p:blipFill>
        <p:spPr bwMode="auto">
          <a:xfrm>
            <a:off x="2432050" y="3554413"/>
            <a:ext cx="4114800" cy="2759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Consumer Surplus</a:t>
            </a:r>
            <a:r>
              <a:rPr lang="en-US">
                <a:latin typeface="Helvetica Neue" pitchFamily="-107" charset="0"/>
                <a:cs typeface="Arial" pitchFamily="-107" charset="0"/>
              </a:rPr>
              <a:t>—</a:t>
            </a:r>
            <a:r>
              <a:rPr lang="en-US">
                <a:latin typeface="Arial" pitchFamily="-107" charset="0"/>
                <a:cs typeface="Arial" pitchFamily="-107" charset="0"/>
              </a:rPr>
              <a:t>2 </a:t>
            </a:r>
          </a:p>
        </p:txBody>
      </p:sp>
      <p:sp>
        <p:nvSpPr>
          <p:cNvPr id="10243" name="Content Placeholder 2"/>
          <p:cNvSpPr>
            <a:spLocks noGrp="1"/>
          </p:cNvSpPr>
          <p:nvPr>
            <p:ph idx="1"/>
          </p:nvPr>
        </p:nvSpPr>
        <p:spPr>
          <a:xfrm>
            <a:off x="457200" y="1712913"/>
            <a:ext cx="8229600" cy="4895850"/>
          </a:xfrm>
        </p:spPr>
        <p:txBody>
          <a:bodyPr/>
          <a:lstStyle/>
          <a:p>
            <a:pPr eaLnBrk="1" hangingPunct="1">
              <a:buFont typeface="Arial" pitchFamily="-107" charset="0"/>
              <a:buChar char="•"/>
            </a:pPr>
            <a:endParaRPr lang="en-US">
              <a:latin typeface="Arial" pitchFamily="-107" charset="0"/>
              <a:cs typeface="Arial" pitchFamily="-107" charset="0"/>
            </a:endParaRPr>
          </a:p>
          <a:p>
            <a:pPr eaLnBrk="1" hangingPunct="1">
              <a:buFont typeface="Arial" pitchFamily="-107" charset="0"/>
              <a:buChar char="•"/>
            </a:pPr>
            <a:endParaRPr lang="en-US">
              <a:latin typeface="Arial" pitchFamily="-107" charset="0"/>
              <a:cs typeface="Arial" pitchFamily="-107" charset="0"/>
            </a:endParaRPr>
          </a:p>
          <a:p>
            <a:pPr eaLnBrk="1" hangingPunct="1">
              <a:buFont typeface="Arial" pitchFamily="-107" charset="0"/>
              <a:buChar char="•"/>
            </a:pPr>
            <a:endParaRPr lang="en-US">
              <a:latin typeface="Arial" pitchFamily="-107" charset="0"/>
              <a:cs typeface="Arial" pitchFamily="-107" charset="0"/>
            </a:endParaRPr>
          </a:p>
          <a:p>
            <a:pPr eaLnBrk="1" hangingPunct="1">
              <a:buFont typeface="Arial" pitchFamily="-107" charset="0"/>
              <a:buChar char="•"/>
            </a:pPr>
            <a:endParaRPr lang="en-US">
              <a:latin typeface="Arial" pitchFamily="-107" charset="0"/>
              <a:cs typeface="Arial" pitchFamily="-107" charset="0"/>
            </a:endParaRPr>
          </a:p>
          <a:p>
            <a:pPr eaLnBrk="1" hangingPunct="1">
              <a:buFont typeface="Arial" pitchFamily="-107" charset="0"/>
              <a:buChar char="•"/>
            </a:pPr>
            <a:endParaRPr lang="en-US">
              <a:latin typeface="Arial" pitchFamily="-107" charset="0"/>
              <a:cs typeface="Arial" pitchFamily="-107" charset="0"/>
            </a:endParaRPr>
          </a:p>
          <a:p>
            <a:pPr eaLnBrk="1" hangingPunct="1">
              <a:buFont typeface="Arial" pitchFamily="-107" charset="0"/>
              <a:buChar char="•"/>
            </a:pPr>
            <a:r>
              <a:rPr lang="en-US">
                <a:latin typeface="Arial" pitchFamily="-107" charset="0"/>
                <a:cs typeface="Arial" pitchFamily="-107" charset="0"/>
              </a:rPr>
              <a:t>Who buys the book if the price is $140?</a:t>
            </a:r>
          </a:p>
        </p:txBody>
      </p:sp>
      <p:pic>
        <p:nvPicPr>
          <p:cNvPr id="24580" name="Picture 2" descr="Table 5.1 shows the Willingness to pay for a new economics textbook. The table has 3 rows and 2 columns. The row headings are buyer and willingness to pay. "/>
          <p:cNvPicPr>
            <a:picLocks noChangeAspect="1" noChangeArrowheads="1"/>
          </p:cNvPicPr>
          <p:nvPr/>
        </p:nvPicPr>
        <p:blipFill rotWithShape="1">
          <a:blip r:embed="rId3"/>
          <a:srcRect l="-291" b="6267"/>
          <a:stretch/>
        </p:blipFill>
        <p:spPr bwMode="auto">
          <a:xfrm>
            <a:off x="335666" y="1637301"/>
            <a:ext cx="8448138" cy="2633758"/>
          </a:xfrm>
          <a:prstGeom prst="rect">
            <a:avLst/>
          </a:prstGeom>
          <a:noFill/>
          <a:ln w="9525">
            <a:noFill/>
            <a:miter lim="800000"/>
            <a:headEnd/>
            <a:tailEnd/>
          </a:ln>
        </p:spPr>
      </p:pic>
      <p:sp>
        <p:nvSpPr>
          <p:cNvPr id="2" name="Rectangle 1" descr="Correct answer: Beanie and Mitch"/>
          <p:cNvSpPr>
            <a:spLocks noChangeArrowheads="1"/>
          </p:cNvSpPr>
          <p:nvPr/>
        </p:nvSpPr>
        <p:spPr bwMode="auto">
          <a:xfrm>
            <a:off x="867863" y="2992438"/>
            <a:ext cx="5372100" cy="643028"/>
          </a:xfrm>
          <a:prstGeom prst="rect">
            <a:avLst/>
          </a:prstGeom>
          <a:noFill/>
          <a:ln w="50800">
            <a:solidFill>
              <a:srgbClr val="008000"/>
            </a:solidFill>
            <a:miter lim="800000"/>
            <a:headEnd/>
            <a:tailEnd/>
          </a:ln>
          <a:effectLst>
            <a:outerShdw blurRad="40000" dist="23000" dir="5400000" rotWithShape="0">
              <a:srgbClr val="000000">
                <a:alpha val="34998"/>
              </a:srgbClr>
            </a:outerShdw>
          </a:effectLst>
        </p:spPr>
        <p:txBody>
          <a:bodyPr anchor="ctr">
            <a:prstTxWarp prst="textNoShape">
              <a:avLst/>
            </a:prstTxWarp>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Helvetica Neue" charset="0"/>
                <a:ea typeface="Helvetica Neue" charset="0"/>
                <a:cs typeface="Helvetica Neue" charset="0"/>
              </a:defRPr>
            </a:lvl3pPr>
            <a:lvl4pPr marL="1600200" indent="-228600">
              <a:spcBef>
                <a:spcPct val="20000"/>
              </a:spcBef>
              <a:buFont typeface="Arial" panose="020B0604020202020204" pitchFamily="34" charset="0"/>
              <a:buChar char="–"/>
              <a:defRPr sz="2000">
                <a:solidFill>
                  <a:schemeClr val="tx1"/>
                </a:solidFill>
                <a:latin typeface="Helvetica Neue" charset="0"/>
                <a:ea typeface="Helvetica Neue" charset="0"/>
                <a:cs typeface="Helvetica Neue" charset="0"/>
              </a:defRPr>
            </a:lvl4pPr>
            <a:lvl5pPr marL="2057400" indent="-228600">
              <a:spcBef>
                <a:spcPct val="20000"/>
              </a:spcBef>
              <a:buFont typeface="Arial" panose="020B0604020202020204" pitchFamily="34" charset="0"/>
              <a:buChar char="»"/>
              <a:defRPr sz="2000">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Neue" charset="0"/>
                <a:ea typeface="Helvetica Neue" charset="0"/>
                <a:cs typeface="Helvetica Neue" charset="0"/>
              </a:defRPr>
            </a:lvl9pPr>
          </a:lstStyle>
          <a:p>
            <a:pPr algn="ctr" eaLnBrk="1" hangingPunct="1">
              <a:spcBef>
                <a:spcPct val="0"/>
              </a:spcBef>
              <a:buFontTx/>
              <a:buNone/>
              <a:defRPr/>
            </a:pPr>
            <a:endParaRPr lang="en-US" altLang="en-US" sz="1800">
              <a:solidFill>
                <a:srgbClr val="FFFFFF"/>
              </a:solidFill>
              <a:latin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3">
                                            <p:txEl>
                                              <p:pRg st="5" end="5"/>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Consumer Surplus</a:t>
            </a:r>
            <a:r>
              <a:rPr lang="en-US">
                <a:latin typeface="Helvetica Neue" pitchFamily="-107" charset="0"/>
                <a:cs typeface="Arial" pitchFamily="-107" charset="0"/>
              </a:rPr>
              <a:t>—</a:t>
            </a:r>
            <a:r>
              <a:rPr lang="en-US">
                <a:latin typeface="Arial" pitchFamily="-107" charset="0"/>
                <a:cs typeface="Arial" pitchFamily="-107" charset="0"/>
              </a:rPr>
              <a:t>3 </a:t>
            </a:r>
          </a:p>
        </p:txBody>
      </p:sp>
      <p:sp>
        <p:nvSpPr>
          <p:cNvPr id="26627" name="Content Placeholder 2"/>
          <p:cNvSpPr>
            <a:spLocks noGrp="1"/>
          </p:cNvSpPr>
          <p:nvPr>
            <p:ph idx="1"/>
          </p:nvPr>
        </p:nvSpPr>
        <p:spPr>
          <a:xfrm>
            <a:off x="457200" y="1712913"/>
            <a:ext cx="8229600" cy="4895850"/>
          </a:xfrm>
        </p:spPr>
        <p:txBody>
          <a:bodyPr/>
          <a:lstStyle/>
          <a:p>
            <a:pPr eaLnBrk="1" hangingPunct="1">
              <a:buFont typeface="Arial" pitchFamily="-107" charset="0"/>
              <a:buChar char="•"/>
            </a:pPr>
            <a:r>
              <a:rPr lang="en-US" b="1" dirty="0" smtClean="0">
                <a:solidFill>
                  <a:srgbClr val="1492C7"/>
                </a:solidFill>
                <a:latin typeface="Arial" pitchFamily="-107" charset="0"/>
                <a:cs typeface="Arial" pitchFamily="-107" charset="0"/>
              </a:rPr>
              <a:t>Consumer surplus </a:t>
            </a:r>
            <a:r>
              <a:rPr lang="en-US" dirty="0" smtClean="0">
                <a:latin typeface="Arial" pitchFamily="-107" charset="0"/>
                <a:cs typeface="Arial" pitchFamily="-107" charset="0"/>
              </a:rPr>
              <a:t>is </a:t>
            </a:r>
            <a:r>
              <a:rPr lang="en-US" dirty="0">
                <a:latin typeface="Arial" pitchFamily="-107" charset="0"/>
                <a:cs typeface="Arial" pitchFamily="-107" charset="0"/>
              </a:rPr>
              <a:t>the difference between </a:t>
            </a:r>
            <a:r>
              <a:rPr lang="en-US" i="1" dirty="0">
                <a:latin typeface="Arial" pitchFamily="-107" charset="0"/>
                <a:cs typeface="Arial" pitchFamily="-107" charset="0"/>
              </a:rPr>
              <a:t>willingness to pay</a:t>
            </a:r>
            <a:r>
              <a:rPr lang="en-US" dirty="0">
                <a:latin typeface="Arial" pitchFamily="-107" charset="0"/>
                <a:cs typeface="Arial" pitchFamily="-107" charset="0"/>
              </a:rPr>
              <a:t> for a good and the </a:t>
            </a:r>
            <a:r>
              <a:rPr lang="en-US" i="1" dirty="0">
                <a:latin typeface="Arial" pitchFamily="-107" charset="0"/>
                <a:cs typeface="Arial" pitchFamily="-107" charset="0"/>
              </a:rPr>
              <a:t>price actually paid</a:t>
            </a:r>
            <a:r>
              <a:rPr lang="en-US" dirty="0">
                <a:latin typeface="Arial" pitchFamily="-107" charset="0"/>
                <a:cs typeface="Arial" pitchFamily="-107" charset="0"/>
              </a:rPr>
              <a:t> to get the good.</a:t>
            </a:r>
          </a:p>
          <a:p>
            <a:pPr eaLnBrk="1" hangingPunct="1">
              <a:buFont typeface="Arial" pitchFamily="-107" charset="0"/>
              <a:buChar char="•"/>
            </a:pPr>
            <a:endParaRPr lang="en-US" dirty="0">
              <a:latin typeface="Arial" pitchFamily="-107" charset="0"/>
              <a:cs typeface="Arial" pitchFamily="-107" charset="0"/>
            </a:endParaRPr>
          </a:p>
          <a:p>
            <a:pPr eaLnBrk="1" hangingPunct="1">
              <a:buFont typeface="Arial" pitchFamily="-107" charset="0"/>
              <a:buChar char="•"/>
            </a:pPr>
            <a:endParaRPr lang="en-US" dirty="0">
              <a:latin typeface="Arial" pitchFamily="-107" charset="0"/>
              <a:cs typeface="Arial" pitchFamily="-107" charset="0"/>
            </a:endParaRPr>
          </a:p>
          <a:p>
            <a:pPr eaLnBrk="1" hangingPunct="1">
              <a:buFont typeface="Arial" pitchFamily="-107" charset="0"/>
              <a:buChar char="•"/>
            </a:pPr>
            <a:endParaRPr lang="en-US" dirty="0">
              <a:latin typeface="Arial" pitchFamily="-107" charset="0"/>
              <a:cs typeface="Arial" pitchFamily="-107" charset="0"/>
            </a:endParaRPr>
          </a:p>
          <a:p>
            <a:pPr eaLnBrk="1" hangingPunct="1">
              <a:buFont typeface="Arial" pitchFamily="-107" charset="0"/>
              <a:buChar char="•"/>
            </a:pPr>
            <a:endParaRPr lang="en-US" dirty="0">
              <a:latin typeface="Arial" pitchFamily="-107" charset="0"/>
              <a:cs typeface="Arial" pitchFamily="-107" charset="0"/>
            </a:endParaRPr>
          </a:p>
          <a:p>
            <a:pPr eaLnBrk="1" hangingPunct="1">
              <a:buFont typeface="Arial" pitchFamily="-107" charset="0"/>
              <a:buChar char="•"/>
            </a:pPr>
            <a:endParaRPr lang="en-US" dirty="0">
              <a:latin typeface="Arial" pitchFamily="-107" charset="0"/>
              <a:cs typeface="Arial" pitchFamily="-107" charset="0"/>
            </a:endParaRPr>
          </a:p>
          <a:p>
            <a:pPr eaLnBrk="1" hangingPunct="1">
              <a:buFont typeface="Arial" pitchFamily="-107" charset="0"/>
              <a:buChar char="•"/>
            </a:pPr>
            <a:endParaRPr lang="en-US" dirty="0">
              <a:latin typeface="Arial" pitchFamily="-107" charset="0"/>
              <a:cs typeface="Arial" pitchFamily="-107" charset="0"/>
            </a:endParaRPr>
          </a:p>
          <a:p>
            <a:pPr eaLnBrk="1" hangingPunct="1">
              <a:buFont typeface="Arial" pitchFamily="-107" charset="0"/>
              <a:buChar char="•"/>
            </a:pPr>
            <a:endParaRPr lang="en-US" dirty="0">
              <a:latin typeface="Arial" pitchFamily="-107" charset="0"/>
              <a:cs typeface="Arial" pitchFamily="-107" charset="0"/>
            </a:endParaRPr>
          </a:p>
          <a:p>
            <a:pPr eaLnBrk="1" hangingPunct="1">
              <a:buFont typeface="Arial" pitchFamily="-107" charset="0"/>
              <a:buChar char="•"/>
            </a:pPr>
            <a:r>
              <a:rPr lang="en-US" dirty="0">
                <a:latin typeface="Arial" pitchFamily="-107" charset="0"/>
                <a:cs typeface="Arial" pitchFamily="-107" charset="0"/>
              </a:rPr>
              <a:t>How much consumer surplus does Beanie get? Mitch?</a:t>
            </a:r>
          </a:p>
        </p:txBody>
      </p:sp>
      <p:pic>
        <p:nvPicPr>
          <p:cNvPr id="26628" name="Picture 2" descr="Table 5.1 shows the Willingness to pay for a new economics textbook. The table has 3 rows and 2 columns. The row headings are buyer and willingness to pay. "/>
          <p:cNvPicPr>
            <a:picLocks noChangeAspect="1" noChangeArrowheads="1"/>
          </p:cNvPicPr>
          <p:nvPr/>
        </p:nvPicPr>
        <p:blipFill rotWithShape="1">
          <a:blip r:embed="rId3"/>
          <a:srcRect l="-154" b="5980"/>
          <a:stretch/>
        </p:blipFill>
        <p:spPr bwMode="auto">
          <a:xfrm>
            <a:off x="347241" y="3342276"/>
            <a:ext cx="8436563" cy="2641836"/>
          </a:xfrm>
          <a:prstGeom prst="rect">
            <a:avLst/>
          </a:prstGeom>
          <a:noFill/>
          <a:ln w="9525">
            <a:noFill/>
            <a:miter lim="800000"/>
            <a:headEnd/>
            <a:tailEnd/>
          </a:ln>
        </p:spPr>
      </p:pic>
      <p:sp>
        <p:nvSpPr>
          <p:cNvPr id="6" name="Rectangle 5" descr="Correct answer: Beanie and Mitch"/>
          <p:cNvSpPr>
            <a:spLocks noChangeArrowheads="1"/>
          </p:cNvSpPr>
          <p:nvPr/>
        </p:nvSpPr>
        <p:spPr bwMode="auto">
          <a:xfrm>
            <a:off x="639763" y="4664076"/>
            <a:ext cx="5372100" cy="681222"/>
          </a:xfrm>
          <a:prstGeom prst="rect">
            <a:avLst/>
          </a:prstGeom>
          <a:noFill/>
          <a:ln w="50800">
            <a:solidFill>
              <a:srgbClr val="008000"/>
            </a:solidFill>
            <a:miter lim="800000"/>
            <a:headEnd/>
            <a:tailEnd/>
          </a:ln>
          <a:effectLst>
            <a:outerShdw blurRad="40000" dist="23000" dir="5400000" rotWithShape="0">
              <a:srgbClr val="000000">
                <a:alpha val="34998"/>
              </a:srgbClr>
            </a:outerShdw>
          </a:effectLst>
        </p:spPr>
        <p:txBody>
          <a:bodyPr anchor="ctr">
            <a:prstTxWarp prst="textNoShape">
              <a:avLst/>
            </a:prstTxWarp>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Helvetica Neue" charset="0"/>
                <a:ea typeface="Helvetica Neue" charset="0"/>
                <a:cs typeface="Helvetica Neue" charset="0"/>
              </a:defRPr>
            </a:lvl3pPr>
            <a:lvl4pPr marL="1600200" indent="-228600">
              <a:spcBef>
                <a:spcPct val="20000"/>
              </a:spcBef>
              <a:buFont typeface="Arial" panose="020B0604020202020204" pitchFamily="34" charset="0"/>
              <a:buChar char="–"/>
              <a:defRPr sz="2000">
                <a:solidFill>
                  <a:schemeClr val="tx1"/>
                </a:solidFill>
                <a:latin typeface="Helvetica Neue" charset="0"/>
                <a:ea typeface="Helvetica Neue" charset="0"/>
                <a:cs typeface="Helvetica Neue" charset="0"/>
              </a:defRPr>
            </a:lvl4pPr>
            <a:lvl5pPr marL="2057400" indent="-228600">
              <a:spcBef>
                <a:spcPct val="20000"/>
              </a:spcBef>
              <a:buFont typeface="Arial" panose="020B0604020202020204" pitchFamily="34" charset="0"/>
              <a:buChar char="»"/>
              <a:defRPr sz="2000">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Neue" charset="0"/>
                <a:ea typeface="Helvetica Neue" charset="0"/>
                <a:cs typeface="Helvetica Neue" charset="0"/>
              </a:defRPr>
            </a:lvl9pPr>
          </a:lstStyle>
          <a:p>
            <a:pPr algn="ctr" eaLnBrk="1" hangingPunct="1">
              <a:spcBef>
                <a:spcPct val="0"/>
              </a:spcBef>
              <a:buFontTx/>
              <a:buNone/>
              <a:defRPr/>
            </a:pPr>
            <a:endParaRPr lang="en-US" altLang="en-US" sz="1800">
              <a:solidFill>
                <a:srgbClr val="FFFFFF"/>
              </a:solidFill>
              <a:latin typeface="Calibri" panose="020F0502020204030204" pitchFamily="34" charset="0"/>
            </a:endParaRPr>
          </a:p>
        </p:txBody>
      </p:sp>
      <p:sp>
        <p:nvSpPr>
          <p:cNvPr id="3" name="TextBox 2"/>
          <p:cNvSpPr txBox="1">
            <a:spLocks noChangeArrowheads="1"/>
          </p:cNvSpPr>
          <p:nvPr/>
        </p:nvSpPr>
        <p:spPr bwMode="auto">
          <a:xfrm>
            <a:off x="6121400" y="4581075"/>
            <a:ext cx="3016250" cy="461963"/>
          </a:xfrm>
          <a:prstGeom prst="rect">
            <a:avLst/>
          </a:prstGeom>
          <a:noFill/>
          <a:ln w="9525">
            <a:noFill/>
            <a:miter lim="800000"/>
            <a:headEnd/>
            <a:tailEnd/>
          </a:ln>
        </p:spPr>
        <p:txBody>
          <a:bodyPr wrap="none">
            <a:prstTxWarp prst="textNoShape">
              <a:avLst/>
            </a:prstTxWarp>
            <a:spAutoFit/>
          </a:bodyPr>
          <a:lstStyle/>
          <a:p>
            <a:pPr eaLnBrk="1" hangingPunct="1"/>
            <a:r>
              <a:rPr lang="en-US" sz="2400" b="1">
                <a:solidFill>
                  <a:srgbClr val="008000"/>
                </a:solidFill>
                <a:cs typeface="Arial" pitchFamily="-107" charset="0"/>
              </a:rPr>
              <a:t>CS = $200 - $140 = $60</a:t>
            </a:r>
          </a:p>
        </p:txBody>
      </p:sp>
      <p:sp>
        <p:nvSpPr>
          <p:cNvPr id="8" name="TextBox 7"/>
          <p:cNvSpPr txBox="1">
            <a:spLocks noChangeArrowheads="1"/>
          </p:cNvSpPr>
          <p:nvPr/>
        </p:nvSpPr>
        <p:spPr bwMode="auto">
          <a:xfrm>
            <a:off x="6108700" y="4921300"/>
            <a:ext cx="3021013" cy="461963"/>
          </a:xfrm>
          <a:prstGeom prst="rect">
            <a:avLst/>
          </a:prstGeom>
          <a:noFill/>
          <a:ln w="9525">
            <a:noFill/>
            <a:miter lim="800000"/>
            <a:headEnd/>
            <a:tailEnd/>
          </a:ln>
        </p:spPr>
        <p:txBody>
          <a:bodyPr wrap="none">
            <a:prstTxWarp prst="textNoShape">
              <a:avLst/>
            </a:prstTxWarp>
            <a:spAutoFit/>
          </a:bodyPr>
          <a:lstStyle/>
          <a:p>
            <a:pPr eaLnBrk="1" hangingPunct="1"/>
            <a:r>
              <a:rPr lang="en-US" sz="2400" b="1" dirty="0">
                <a:solidFill>
                  <a:srgbClr val="008000"/>
                </a:solidFill>
                <a:cs typeface="Arial" pitchFamily="-107" charset="0"/>
              </a:rPr>
              <a:t>CS = $150 - $140 = $10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11" descr="A two part figure; the first part is a demand curve for an economics textbook and the second part is a table for the price and the quantity demanded for each price range. The table has three columns and five rows and the column headings are Price per textbook, Buyers, and Quantity of textbooks demanded. The graph plots Price per textbook on the Y-axis and Quantity of textbooks demanded on the X-axis. A horizontal line goes right from zero quantity to 1 quantity at a price of $200, then at a quantity of 1, the graph drops down vertically to $150. At $150 the price remains horizontal until quantity of 2 and then drops down vertically to a price of $100. The price also remains horizontal at $100 until a quantity of 3 and then drops again down vertically to $0.  A textbox points to the horizontal line at $200 and reads Beanie's willingness to pay, a text box also points to the $150 line and reads Mitch's willingness to pay, and a final textbox points to the $100 dollar line and says Frank's willingness to pay. "/>
          <p:cNvPicPr>
            <a:picLocks noChangeAspect="1"/>
          </p:cNvPicPr>
          <p:nvPr/>
        </p:nvPicPr>
        <p:blipFill>
          <a:blip r:embed="rId3"/>
          <a:srcRect/>
          <a:stretch>
            <a:fillRect/>
          </a:stretch>
        </p:blipFill>
        <p:spPr bwMode="auto">
          <a:xfrm>
            <a:off x="322263" y="1933205"/>
            <a:ext cx="7251700" cy="4421188"/>
          </a:xfrm>
          <a:prstGeom prst="rect">
            <a:avLst/>
          </a:prstGeom>
          <a:noFill/>
          <a:ln w="9525">
            <a:noFill/>
            <a:miter lim="800000"/>
            <a:headEnd/>
            <a:tailEnd/>
          </a:ln>
        </p:spPr>
      </p:pic>
      <p:pic>
        <p:nvPicPr>
          <p:cNvPr id="9" name="Picture 8" descr=" "/>
          <p:cNvPicPr>
            <a:picLocks noChangeAspect="1"/>
          </p:cNvPicPr>
          <p:nvPr/>
        </p:nvPicPr>
        <p:blipFill>
          <a:blip r:embed="rId4"/>
          <a:srcRect/>
          <a:stretch>
            <a:fillRect/>
          </a:stretch>
        </p:blipFill>
        <p:spPr bwMode="auto">
          <a:xfrm>
            <a:off x="1403350" y="3182568"/>
            <a:ext cx="7626350" cy="3005137"/>
          </a:xfrm>
          <a:prstGeom prst="rect">
            <a:avLst/>
          </a:prstGeom>
          <a:noFill/>
          <a:ln w="9525">
            <a:noFill/>
            <a:miter lim="800000"/>
            <a:headEnd/>
            <a:tailEnd/>
          </a:ln>
        </p:spPr>
      </p:pic>
      <p:pic>
        <p:nvPicPr>
          <p:cNvPr id="10" name="Picture 9" descr=" "/>
          <p:cNvPicPr>
            <a:picLocks noChangeAspect="1"/>
          </p:cNvPicPr>
          <p:nvPr/>
        </p:nvPicPr>
        <p:blipFill>
          <a:blip r:embed="rId5"/>
          <a:srcRect/>
          <a:stretch>
            <a:fillRect/>
          </a:stretch>
        </p:blipFill>
        <p:spPr bwMode="auto">
          <a:xfrm>
            <a:off x="1403350" y="2661868"/>
            <a:ext cx="6702425" cy="3525837"/>
          </a:xfrm>
          <a:prstGeom prst="rect">
            <a:avLst/>
          </a:prstGeom>
          <a:noFill/>
          <a:ln w="9525">
            <a:noFill/>
            <a:miter lim="800000"/>
            <a:headEnd/>
            <a:tailEnd/>
          </a:ln>
        </p:spPr>
      </p:pic>
      <p:pic>
        <p:nvPicPr>
          <p:cNvPr id="11" name="Picture 10" descr=" "/>
          <p:cNvPicPr>
            <a:picLocks noChangeAspect="1"/>
          </p:cNvPicPr>
          <p:nvPr/>
        </p:nvPicPr>
        <p:blipFill>
          <a:blip r:embed="rId6"/>
          <a:srcRect/>
          <a:stretch>
            <a:fillRect/>
          </a:stretch>
        </p:blipFill>
        <p:spPr bwMode="auto">
          <a:xfrm>
            <a:off x="1403350" y="2161805"/>
            <a:ext cx="5662613" cy="4016375"/>
          </a:xfrm>
          <a:prstGeom prst="rect">
            <a:avLst/>
          </a:prstGeom>
          <a:noFill/>
          <a:ln w="9525">
            <a:noFill/>
            <a:miter lim="800000"/>
            <a:headEnd/>
            <a:tailEnd/>
          </a:ln>
        </p:spPr>
      </p:pic>
      <p:pic>
        <p:nvPicPr>
          <p:cNvPr id="14" name="Picture 13" descr=" "/>
          <p:cNvPicPr>
            <a:picLocks noChangeAspect="1"/>
          </p:cNvPicPr>
          <p:nvPr/>
        </p:nvPicPr>
        <p:blipFill>
          <a:blip r:embed="rId7"/>
          <a:srcRect/>
          <a:stretch>
            <a:fillRect/>
          </a:stretch>
        </p:blipFill>
        <p:spPr bwMode="auto">
          <a:xfrm>
            <a:off x="2087563" y="3061918"/>
            <a:ext cx="3698875" cy="2744787"/>
          </a:xfrm>
          <a:prstGeom prst="rect">
            <a:avLst/>
          </a:prstGeom>
          <a:noFill/>
          <a:ln w="9525">
            <a:noFill/>
            <a:miter lim="800000"/>
            <a:headEnd/>
            <a:tailEnd/>
          </a:ln>
        </p:spPr>
      </p:pic>
      <p:sp>
        <p:nvSpPr>
          <p:cNvPr id="28679" name="Title 6"/>
          <p:cNvSpPr>
            <a:spLocks noGrp="1"/>
          </p:cNvSpPr>
          <p:nvPr>
            <p:ph type="title"/>
          </p:nvPr>
        </p:nvSpPr>
        <p:spPr/>
        <p:txBody>
          <a:bodyPr/>
          <a:lstStyle/>
          <a:p>
            <a:pPr eaLnBrk="1" hangingPunct="1"/>
            <a:r>
              <a:rPr lang="en-US">
                <a:latin typeface="Arial" pitchFamily="-107" charset="0"/>
                <a:cs typeface="Arial" pitchFamily="-107" charset="0"/>
              </a:rPr>
              <a:t>Using Demand to Illustrate Consumer Surplus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2000"/>
                                        <p:tgtEl>
                                          <p:spTgt spid="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1000"/>
                                        <p:tgtEl>
                                          <p:spTgt spid="1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1000"/>
                                        <p:tgtEl>
                                          <p:spTgt spid="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Kollman Colors">
      <a:dk1>
        <a:sysClr val="windowText" lastClr="000000"/>
      </a:dk1>
      <a:lt1>
        <a:sysClr val="window" lastClr="FFFFFF"/>
      </a:lt1>
      <a:dk2>
        <a:srgbClr val="1F497D"/>
      </a:dk2>
      <a:lt2>
        <a:srgbClr val="EEECE1"/>
      </a:lt2>
      <a:accent1>
        <a:srgbClr val="4F81BD"/>
      </a:accent1>
      <a:accent2>
        <a:srgbClr val="C0290B"/>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5_Office Theme">
  <a:themeElements>
    <a:clrScheme name="5_Office Theme 1">
      <a:dk1>
        <a:srgbClr val="000000"/>
      </a:dk1>
      <a:lt1>
        <a:srgbClr val="FFFFFF"/>
      </a:lt1>
      <a:dk2>
        <a:srgbClr val="1F497D"/>
      </a:dk2>
      <a:lt2>
        <a:srgbClr val="EEECE1"/>
      </a:lt2>
      <a:accent1>
        <a:srgbClr val="4F81BD"/>
      </a:accent1>
      <a:accent2>
        <a:srgbClr val="C0290B"/>
      </a:accent2>
      <a:accent3>
        <a:srgbClr val="FFFFFF"/>
      </a:accent3>
      <a:accent4>
        <a:srgbClr val="000000"/>
      </a:accent4>
      <a:accent5>
        <a:srgbClr val="B2C1DB"/>
      </a:accent5>
      <a:accent6>
        <a:srgbClr val="AE2409"/>
      </a:accent6>
      <a:hlink>
        <a:srgbClr val="0000FF"/>
      </a:hlink>
      <a:folHlink>
        <a:srgbClr val="800080"/>
      </a:folHlink>
    </a:clrScheme>
    <a:fontScheme name="5_Office Theme">
      <a:majorFont>
        <a:latin typeface="Arial"/>
        <a:ea typeface="MS PGothic"/>
        <a:cs typeface="MS PGothic"/>
      </a:majorFont>
      <a:minorFont>
        <a:latin typeface="Arial"/>
        <a:ea typeface="MS PGothic"/>
        <a:cs typeface="MS P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5_Office Theme 1">
        <a:dk1>
          <a:srgbClr val="000000"/>
        </a:dk1>
        <a:lt1>
          <a:srgbClr val="FFFFFF"/>
        </a:lt1>
        <a:dk2>
          <a:srgbClr val="1F497D"/>
        </a:dk2>
        <a:lt2>
          <a:srgbClr val="EEECE1"/>
        </a:lt2>
        <a:accent1>
          <a:srgbClr val="4F81BD"/>
        </a:accent1>
        <a:accent2>
          <a:srgbClr val="C0290B"/>
        </a:accent2>
        <a:accent3>
          <a:srgbClr val="FFFFFF"/>
        </a:accent3>
        <a:accent4>
          <a:srgbClr val="000000"/>
        </a:accent4>
        <a:accent5>
          <a:srgbClr val="B2C1DB"/>
        </a:accent5>
        <a:accent6>
          <a:srgbClr val="AE2409"/>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7_Office Theme">
  <a:themeElements>
    <a:clrScheme name="7_Office Theme 1">
      <a:dk1>
        <a:srgbClr val="000000"/>
      </a:dk1>
      <a:lt1>
        <a:srgbClr val="FFFFFF"/>
      </a:lt1>
      <a:dk2>
        <a:srgbClr val="1F497D"/>
      </a:dk2>
      <a:lt2>
        <a:srgbClr val="EEECE1"/>
      </a:lt2>
      <a:accent1>
        <a:srgbClr val="4F81BD"/>
      </a:accent1>
      <a:accent2>
        <a:srgbClr val="C0290B"/>
      </a:accent2>
      <a:accent3>
        <a:srgbClr val="FFFFFF"/>
      </a:accent3>
      <a:accent4>
        <a:srgbClr val="000000"/>
      </a:accent4>
      <a:accent5>
        <a:srgbClr val="B2C1DB"/>
      </a:accent5>
      <a:accent6>
        <a:srgbClr val="AE2409"/>
      </a:accent6>
      <a:hlink>
        <a:srgbClr val="0000FF"/>
      </a:hlink>
      <a:folHlink>
        <a:srgbClr val="800080"/>
      </a:folHlink>
    </a:clrScheme>
    <a:fontScheme name="7_Office Theme">
      <a:majorFont>
        <a:latin typeface="Arial"/>
        <a:ea typeface="MS PGothic"/>
        <a:cs typeface="MS PGothic"/>
      </a:majorFont>
      <a:minorFont>
        <a:latin typeface="Arial"/>
        <a:ea typeface="MS PGothic"/>
        <a:cs typeface="MS P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7_Office Theme 1">
        <a:dk1>
          <a:srgbClr val="000000"/>
        </a:dk1>
        <a:lt1>
          <a:srgbClr val="FFFFFF"/>
        </a:lt1>
        <a:dk2>
          <a:srgbClr val="1F497D"/>
        </a:dk2>
        <a:lt2>
          <a:srgbClr val="EEECE1"/>
        </a:lt2>
        <a:accent1>
          <a:srgbClr val="4F81BD"/>
        </a:accent1>
        <a:accent2>
          <a:srgbClr val="C0290B"/>
        </a:accent2>
        <a:accent3>
          <a:srgbClr val="FFFFFF"/>
        </a:accent3>
        <a:accent4>
          <a:srgbClr val="000000"/>
        </a:accent4>
        <a:accent5>
          <a:srgbClr val="B2C1DB"/>
        </a:accent5>
        <a:accent6>
          <a:srgbClr val="AE2409"/>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Office Theme">
  <a:themeElements>
    <a:clrScheme name="Kollman Colors">
      <a:dk1>
        <a:sysClr val="windowText" lastClr="000000"/>
      </a:dk1>
      <a:lt1>
        <a:sysClr val="window" lastClr="FFFFFF"/>
      </a:lt1>
      <a:dk2>
        <a:srgbClr val="1F497D"/>
      </a:dk2>
      <a:lt2>
        <a:srgbClr val="EEECE1"/>
      </a:lt2>
      <a:accent1>
        <a:srgbClr val="4F81BD"/>
      </a:accent1>
      <a:accent2>
        <a:srgbClr val="C0290B"/>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11179</TotalTime>
  <Words>6645</Words>
  <Application>Microsoft Macintosh PowerPoint</Application>
  <PresentationFormat>On-screen Show (4:3)</PresentationFormat>
  <Paragraphs>782</Paragraphs>
  <Slides>53</Slides>
  <Notes>53</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53</vt:i4>
      </vt:variant>
    </vt:vector>
  </HeadingPairs>
  <TitlesOfParts>
    <vt:vector size="66" baseType="lpstr">
      <vt:lpstr>Calibri</vt:lpstr>
      <vt:lpstr>Helvetica Neue</vt:lpstr>
      <vt:lpstr>Helvetica Neue Medium</vt:lpstr>
      <vt:lpstr>Lucida Grande</vt:lpstr>
      <vt:lpstr>MS PGothic</vt:lpstr>
      <vt:lpstr>ＭＳ Ｐゴシック</vt:lpstr>
      <vt:lpstr>Symbol</vt:lpstr>
      <vt:lpstr>ヒラギノ角ゴ Pro W3</vt:lpstr>
      <vt:lpstr>Arial</vt:lpstr>
      <vt:lpstr>Office Theme</vt:lpstr>
      <vt:lpstr>5_Office Theme</vt:lpstr>
      <vt:lpstr>7_Office Theme</vt:lpstr>
      <vt:lpstr>1_Office Theme</vt:lpstr>
      <vt:lpstr>Market Outcomes and Tax Incidence</vt:lpstr>
      <vt:lpstr>Previously</vt:lpstr>
      <vt:lpstr>Dutch Auction</vt:lpstr>
      <vt:lpstr>Big Questions</vt:lpstr>
      <vt:lpstr>What Are Consumer and Producer Surplus?</vt:lpstr>
      <vt:lpstr>Consumer Surplus—1 </vt:lpstr>
      <vt:lpstr>Consumer Surplus—2 </vt:lpstr>
      <vt:lpstr>Consumer Surplus—3 </vt:lpstr>
      <vt:lpstr>Using Demand to Illustrate Consumer Surplus</vt:lpstr>
      <vt:lpstr>Consumer Surplus, Graphically—1 </vt:lpstr>
      <vt:lpstr>Consumer Surplus, Graphically—2 </vt:lpstr>
      <vt:lpstr>Producer Surplus—1 </vt:lpstr>
      <vt:lpstr>Producer Surplus—2 </vt:lpstr>
      <vt:lpstr>Producer Surplus—3</vt:lpstr>
      <vt:lpstr>Using Supply to Illustrate Producer Surplus</vt:lpstr>
      <vt:lpstr>Producer Surplus, Graphically—1 </vt:lpstr>
      <vt:lpstr>Producer Surplus, Graphically—2 </vt:lpstr>
      <vt:lpstr>Practice What You Know—1 </vt:lpstr>
      <vt:lpstr>Practice What You Know—2 </vt:lpstr>
      <vt:lpstr>Economics in The Bourne Identity</vt:lpstr>
      <vt:lpstr>Economics in Just Go With It</vt:lpstr>
      <vt:lpstr>When Is a Market Efficient?</vt:lpstr>
      <vt:lpstr>CS and PS for a Slice of Pie—1 </vt:lpstr>
      <vt:lpstr>CS and PS for a Slice of Pie—2 </vt:lpstr>
      <vt:lpstr>Economics in The Office, “Christmas Party”</vt:lpstr>
      <vt:lpstr>Music Break: The Beatles, “Taxman”</vt:lpstr>
      <vt:lpstr>Taxation, Welfare, and Deadweight Loss</vt:lpstr>
      <vt:lpstr>Tax Incidence</vt:lpstr>
      <vt:lpstr>Tax on Buyers</vt:lpstr>
      <vt:lpstr>Tax on Sellers</vt:lpstr>
      <vt:lpstr>Comparing Both Cases</vt:lpstr>
      <vt:lpstr>Deadweight Loss </vt:lpstr>
      <vt:lpstr>Deadweight Loss, Graphically </vt:lpstr>
      <vt:lpstr>Tax, Deadweight Loss, and Elasticity—1 </vt:lpstr>
      <vt:lpstr>Tax and DWL with Perfectly Inelastic Demand</vt:lpstr>
      <vt:lpstr>Tax, Deadweight Loss, and Elasticity—2 </vt:lpstr>
      <vt:lpstr>Tax and DWL with Somewhat Elastic Demand</vt:lpstr>
      <vt:lpstr>Tax and DWL with Perfectly Elastic Demand</vt:lpstr>
      <vt:lpstr>Comparing the Three Cases</vt:lpstr>
      <vt:lpstr>Practice What You Know—3 </vt:lpstr>
      <vt:lpstr>Practice What You Know—4 </vt:lpstr>
      <vt:lpstr>Interaction of Demand and Supply Elasticity</vt:lpstr>
      <vt:lpstr>Realistic Example</vt:lpstr>
      <vt:lpstr>Balancing Deadweight Loss and Tax Revenues</vt:lpstr>
      <vt:lpstr>Deadweight Loss and Tax Revenue—1 </vt:lpstr>
      <vt:lpstr>Deadweight Loss and Tax Revenue—2 </vt:lpstr>
      <vt:lpstr>Deadweight Loss and Tax Revenue—3 </vt:lpstr>
      <vt:lpstr>Deadweight Loss and Tax Revenue—4 </vt:lpstr>
      <vt:lpstr>Deadweight Loss and Tax Revenue—5 </vt:lpstr>
      <vt:lpstr>Real-World Example: Smoking Tax versus Smoking Ban</vt:lpstr>
      <vt:lpstr>Unusual Taxes</vt:lpstr>
      <vt:lpstr>Economics in Seinfeld, “The Deal”</vt:lpstr>
      <vt:lpstr>Conclusion</vt:lpstr>
    </vt:vector>
  </TitlesOfParts>
  <Company>W.W.Norton &amp; Company</Company>
  <LinksUpToDate>false</LinksUpToDate>
  <SharedDoc>false</SharedDoc>
  <HyperlinksChanged>false</HyperlinksChanged>
  <AppVersion>15.0028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FEDERALISM</dc:title>
  <dc:creator>Peter Lesser;Philip Heap</dc:creator>
  <cp:lastModifiedBy>Victoria Reuter</cp:lastModifiedBy>
  <cp:revision>777</cp:revision>
  <dcterms:created xsi:type="dcterms:W3CDTF">2016-12-27T21:01:07Z</dcterms:created>
  <dcterms:modified xsi:type="dcterms:W3CDTF">2017-03-29T16:07:27Z</dcterms:modified>
</cp:coreProperties>
</file>